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88"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120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9AA733D1-540A-4A15-A9DA-1E93223C529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A733D1-540A-4A15-A9DA-1E93223C529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A733D1-540A-4A15-A9DA-1E93223C5293}"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A733D1-540A-4A15-A9DA-1E93223C529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AA733D1-540A-4A15-A9DA-1E93223C529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A733D1-540A-4A15-A9DA-1E93223C529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AA733D1-540A-4A15-A9DA-1E93223C529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A733D1-540A-4A15-A9DA-1E93223C529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9AA733D1-540A-4A15-A9DA-1E93223C5293}"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A733D1-540A-4A15-A9DA-1E93223C529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BABA763-FBC0-4DAC-93E4-2FEC7A4211F0}" type="datetimeFigureOut">
              <a:rPr lang="ru-RU" smtClean="0"/>
              <a:pPr/>
              <a:t>25.03.2019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A733D1-540A-4A15-A9DA-1E93223C529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BABA763-FBC0-4DAC-93E4-2FEC7A4211F0}" type="datetimeFigureOut">
              <a:rPr lang="ru-RU" smtClean="0"/>
              <a:pPr/>
              <a:t>25.03.2019</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AA733D1-540A-4A15-A9DA-1E93223C5293}"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3173" y="834527"/>
            <a:ext cx="7934631" cy="3170099"/>
          </a:xfrm>
          <a:prstGeom prst="rect">
            <a:avLst/>
          </a:prstGeom>
        </p:spPr>
        <p:txBody>
          <a:bodyPr wrap="square">
            <a:spAutoFit/>
          </a:bodyPr>
          <a:lstStyle/>
          <a:p>
            <a:pPr algn="ctr"/>
            <a:r>
              <a:rPr lang="ru-RU" sz="4000" b="1" dirty="0">
                <a:solidFill>
                  <a:schemeClr val="tx1">
                    <a:lumMod val="50000"/>
                  </a:schemeClr>
                </a:solidFill>
                <a:latin typeface="Times New Roman" pitchFamily="18" charset="0"/>
                <a:cs typeface="Times New Roman" pitchFamily="18" charset="0"/>
              </a:rPr>
              <a:t>Государственные и общественные мероприятия по предотвращению разрушающих воздействий на природу. Природоохранный надзор</a:t>
            </a:r>
            <a:endParaRPr lang="ru-RU" sz="4000" dirty="0">
              <a:solidFill>
                <a:schemeClr val="tx1">
                  <a:lumMod val="50000"/>
                </a:schemeClr>
              </a:solidFill>
              <a:latin typeface="Times New Roman" pitchFamily="18" charset="0"/>
              <a:cs typeface="Times New Roman" pitchFamily="18" charset="0"/>
            </a:endParaRPr>
          </a:p>
        </p:txBody>
      </p:sp>
      <p:pic>
        <p:nvPicPr>
          <p:cNvPr id="1026" name="Picture 2" descr="C:\Users\общий\Desktop\logosmall-285x24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9123" y="4096327"/>
            <a:ext cx="2901083" cy="24430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961554"/>
            <a:ext cx="9143999" cy="461665"/>
          </a:xfrm>
          <a:prstGeom prst="rect">
            <a:avLst/>
          </a:prstGeom>
        </p:spPr>
        <p:txBody>
          <a:bodyPr wrap="square">
            <a:spAutoFit/>
          </a:bodyPr>
          <a:lstStyle/>
          <a:p>
            <a:r>
              <a:rPr lang="ru-RU" sz="2400" b="1" dirty="0" smtClean="0">
                <a:solidFill>
                  <a:schemeClr val="tx1">
                    <a:lumMod val="50000"/>
                  </a:schemeClr>
                </a:solidFill>
                <a:latin typeface="Times New Roman" pitchFamily="18" charset="0"/>
                <a:cs typeface="Times New Roman" pitchFamily="18" charset="0"/>
              </a:rPr>
              <a:t>     </a:t>
            </a:r>
            <a:r>
              <a:rPr lang="ru-RU" sz="2400" b="1" u="sng" dirty="0" smtClean="0">
                <a:solidFill>
                  <a:schemeClr val="tx1">
                    <a:lumMod val="50000"/>
                  </a:schemeClr>
                </a:solidFill>
                <a:latin typeface="Times New Roman" pitchFamily="18" charset="0"/>
                <a:cs typeface="Times New Roman" pitchFamily="18" charset="0"/>
              </a:rPr>
              <a:t>История </a:t>
            </a:r>
            <a:r>
              <a:rPr lang="ru-RU" sz="2400" b="1" u="sng" dirty="0">
                <a:solidFill>
                  <a:schemeClr val="tx1">
                    <a:lumMod val="50000"/>
                  </a:schemeClr>
                </a:solidFill>
                <a:latin typeface="Times New Roman" pitchFamily="18" charset="0"/>
                <a:cs typeface="Times New Roman" pitchFamily="18" charset="0"/>
              </a:rPr>
              <a:t>Российского природоохранного </a:t>
            </a:r>
            <a:r>
              <a:rPr lang="ru-RU" sz="2400" b="1" u="sng" dirty="0" smtClean="0">
                <a:solidFill>
                  <a:schemeClr val="tx1">
                    <a:lumMod val="50000"/>
                  </a:schemeClr>
                </a:solidFill>
                <a:latin typeface="Times New Roman" pitchFamily="18" charset="0"/>
                <a:cs typeface="Times New Roman" pitchFamily="18" charset="0"/>
              </a:rPr>
              <a:t> законодательства</a:t>
            </a:r>
            <a:endParaRPr lang="ru-RU" sz="2400" u="sng" dirty="0">
              <a:solidFill>
                <a:schemeClr val="tx1">
                  <a:lumMod val="50000"/>
                </a:schemeClr>
              </a:solidFill>
              <a:latin typeface="Times New Roman" pitchFamily="18" charset="0"/>
              <a:cs typeface="Times New Roman" pitchFamily="18" charset="0"/>
            </a:endParaRPr>
          </a:p>
        </p:txBody>
      </p:sp>
      <p:sp>
        <p:nvSpPr>
          <p:cNvPr id="10241" name="Rectangle 1"/>
          <p:cNvSpPr>
            <a:spLocks noChangeArrowheads="1"/>
          </p:cNvSpPr>
          <p:nvPr/>
        </p:nvSpPr>
        <p:spPr bwMode="auto">
          <a:xfrm>
            <a:off x="208158" y="1528765"/>
            <a:ext cx="8727681" cy="286232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Охрана окружающей природной среды в нашей стране регулируется на государственном уровне. Россия стала одной из первых стран, в которой была создана нормативно-правовая база регулирования охраны окружающей природной среды и рационального использования природных ресурсов.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Первый закон об охране природы был принят в РСФСР в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1956</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г.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 США подобный закон был принят на 10 лет позже.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Первое официальное международное мероприятие, посвященное вопросам охраны окружающей среды, — </a:t>
            </a:r>
            <a:r>
              <a:rPr kumimoji="0" lang="ru-RU" sz="2000" b="1"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Стокгольмская конференция ООН</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 состоялась в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1972 г.</a:t>
            </a:r>
            <a:endParaRPr kumimoji="0" lang="ru-RU" sz="2000" b="1"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6146" name="Picture 2" descr="C:\Users\общий\Desktop\PERIVALLON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4076" y="4499107"/>
            <a:ext cx="3750542" cy="24420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220732" y="1083349"/>
            <a:ext cx="5117885" cy="532453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Система экологического законодательства в России состоит из двух подсистем: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природоресурсного</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и  природоохранного. В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природоресурсное</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законодательство входят нормативные акты, регулирующие охрану и использование отдельных видов природных ресурсов: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Земельный кодекс РФ (2001 г.),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Лесной кодекс РФ (1997 г.),</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Водный кодекс РФ (1995 г.),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Закон РФ “О недрах” от 21 февраля      1992 г. № 2395-</a:t>
            </a:r>
            <a:r>
              <a:rPr kumimoji="0" lang="en-US"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I</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 ред. Федерального закона от 3 марта 1995 г. № 27-ФЗ),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Федеральный закон от 4 мая 1999 г. № 96-ФЗ “Об охране атмосферного воздуха”,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Федеральный закон от 24 апреля 1995 г.     №  52-ФЗ “О животном мире”.</a:t>
            </a:r>
            <a:endParaRPr kumimoji="0" lang="ru-RU" sz="36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3074" name="Picture 2" descr="C:\Users\общий\Desktop\0_5ea6c8f39902aec64039d3ece23389ba_14055089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8690" y="1121776"/>
            <a:ext cx="3445165" cy="50361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371168" y="922743"/>
            <a:ext cx="8315632" cy="317009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 природоохранное законодательство входят нормативные акты, регулирующие охрану окружающей среды в целом:</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Федеральный закон от 10 января 2002 г. № 7-ФЗ “Об охране окружающей среды”,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Федеральный закон от 30 марта 1999 г. № 52-ФЗ “О санитарно-эпидемиологическом благополучии населения”,</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Федеральный закон  от 23 ноября 19955 г. № 174-ФЗ “Об экологической экспертизе”,</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Федеральный закон то 24 июня 1998 г. № 89-ФЗ “Об отходах производства и потребления”.</a:t>
            </a:r>
            <a:endParaRPr kumimoji="0" lang="ru-RU" sz="36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5122" name="Picture 2" descr="C:\Users\общий\Desktop\экл-768x57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4182" y="4351410"/>
            <a:ext cx="2789382" cy="2102933"/>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3564" y="4258541"/>
            <a:ext cx="2786063" cy="210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9627" y="4162281"/>
            <a:ext cx="2786063" cy="210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249383" y="1016804"/>
            <a:ext cx="8701548" cy="230832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17780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Формирование российского экологического законодательства состоит из трех основных этапов:</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1778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возникновение, становление и развитие в рамках земельного права;</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1778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развитие в рамках </a:t>
            </a: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природоресурсных</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отрослей</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1778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выход за рамки </a:t>
            </a: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природоресурсных</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отрослей</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a:t>
            </a:r>
            <a:endParaRPr kumimoji="0" lang="ru-RU" sz="4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2050" name="Picture 2" descr="C:\Users\общий\Desktop\image00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680" y="3878407"/>
            <a:ext cx="7416954" cy="19866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383458" y="884903"/>
            <a:ext cx="8082116" cy="563231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66700" algn="l"/>
              </a:tabLst>
            </a:pPr>
            <a:r>
              <a:rPr kumimoji="0" lang="ru-RU" sz="24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Первый этап (1917 — 1968 гг.)</a:t>
            </a:r>
            <a:endPar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en-US"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Первым нормативно-правовым актом советского государства явился Декрет о земле от 26 апреля (8 ноября) 1917 г. Основной его целью было изменение экономических отношений по землепользованию, но в то же время он закладывал основу для отношений экологических, так как устанавливал изъятия земли из товарных отношений, а значит, создавал условия для ее охраны. </a:t>
            </a:r>
            <a:endParaRPr kumimoji="0" lang="en-US"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en-US" sz="2400" dirty="0">
                <a:solidFill>
                  <a:schemeClr val="bg1">
                    <a:lumMod val="10000"/>
                  </a:schemeClr>
                </a:solidFill>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Далее были приняты декреты: о лесах от 27 мая 1918 г.; о недрах земли от 30 апреля 1919 г.; об охране памятников природы, садов и парков от 16 октября 1921 г. и др. В этих нормативных актах были намечены тенденции к бережному использованию природных объектов.</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 конце 50-х — начале 60-х гг. были приняты законы об охране природы во всех союзных республиках СССР.</a:t>
            </a:r>
            <a:endParaRPr kumimoji="0" lang="ru-RU" sz="4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361335" y="856357"/>
            <a:ext cx="8369710" cy="600164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66700" algn="l"/>
              </a:tabLst>
            </a:pPr>
            <a:r>
              <a:rPr kumimoji="0" lang="ru-RU" sz="24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Второй этап (1969 — 1988 гг.)</a:t>
            </a:r>
            <a:endParaRPr kumimoji="0" lang="en-US" sz="24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en-US"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Этот период характеризуется тем, что активно формируются </a:t>
            </a: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природоресурсные</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отрасли права. Принимаются Основы водного законодательства (1970 г.), Основы законодательства о недрах (1975 г), Основы лесного законодательства (1977 г.). В 1980 г. были приняты два союзных закона — об охране и использовании животного мира и об охране атмосферного воздуха.</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 введением в действие Конституции СССР 1977 г. охрана окружающей среды приобрела конституционный статус (ст. 18 и 42 Конституции СССР).</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Этот период ознаменовался несколькими крупными катастрофами: Чернобыльская авария, катастрофа Ладожского озера и Аральского моря. Эти катастрофы потребовали принятия неотложных мер в совершенствовании отношений общества и природы.</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65470" y="943897"/>
            <a:ext cx="8568813" cy="470898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tab pos="266700" algn="l"/>
              </a:tabLst>
            </a:pP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Третий этап (1989 г. — по настоящее время)</a:t>
            </a:r>
          </a:p>
          <a:p>
            <a:pPr marL="0" marR="0" lvl="0" indent="228600" algn="just" defTabSz="914400" rtl="0" eaLnBrk="1" fontAlgn="base" latinLnBrk="0" hangingPunct="1">
              <a:lnSpc>
                <a:spcPct val="100000"/>
              </a:lnSpc>
              <a:spcBef>
                <a:spcPct val="0"/>
              </a:spcBef>
              <a:spcAft>
                <a:spcPct val="0"/>
              </a:spcAft>
              <a:buClrTx/>
              <a:buSzTx/>
              <a:buFontTx/>
              <a:buNone/>
              <a:tabLst>
                <a:tab pos="266700" algn="l"/>
              </a:tabLst>
            </a:pPr>
            <a:r>
              <a:rPr kumimoji="0" lang="en-US"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Постановление ЦК КПСС и Совета Министров СССР от 7 января 1988 г. создало условия для формирования нового подхода к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экологопользованию</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была реформирована система природоохранных органов. Указанным постановлением был создан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надведомственный</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орган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Госкомприроды</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СССР (впоследствии — Министерство природопользования и охраны окружающей среды СССР);</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было признано целесообразным создать в Москве в системе </a:t>
            </a:r>
            <a:r>
              <a:rPr kumimoji="0" lang="en-US"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Госкомпроироды</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СССР Всесоюзный научно-исследовательский центр по проблемам охраны окружающей среды и рационального использования природных ресурсов;</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 соответствии с постановлением была создана система экологической экспертизы;</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была введена за выбросы веществ, загрязняющих окружающих природную среду.</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378691" y="1086879"/>
            <a:ext cx="4562764" cy="501675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Важным этапом в формировании экологического законодательства явилось принятие 12 декабря 1993 г. Конституции РФ, которая определила равноправие различных форм собственности на землюю и иные природные ресурсы, а также право граждан на благоприятную окружающую среду.</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После принятия Конституции РФ практически полностью было пересмотрено законодательство Российской Федерации, в том числе и экологическое. Сформировалось  новое  экологическое  законодательство Российской Федерации.</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7170" name="Picture 2" descr="C:\Users\общий\Desktop\russia-constitution-d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0055" y="1026812"/>
            <a:ext cx="3810000" cy="5076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923074"/>
            <a:ext cx="9144000" cy="523220"/>
          </a:xfrm>
          <a:prstGeom prst="rect">
            <a:avLst/>
          </a:prstGeom>
        </p:spPr>
        <p:txBody>
          <a:bodyPr wrap="square">
            <a:spAutoFit/>
          </a:bodyPr>
          <a:lstStyle/>
          <a:p>
            <a:pPr algn="ctr"/>
            <a:r>
              <a:rPr lang="ru-RU" sz="2800" b="1" dirty="0">
                <a:solidFill>
                  <a:schemeClr val="tx1">
                    <a:lumMod val="50000"/>
                  </a:schemeClr>
                </a:solidFill>
                <a:latin typeface="Times New Roman" pitchFamily="18" charset="0"/>
                <a:cs typeface="Times New Roman" pitchFamily="18" charset="0"/>
              </a:rPr>
              <a:t>Федеральный закон “Об охране окружающей среды”</a:t>
            </a:r>
            <a:endParaRPr lang="ru-RU" sz="2800" dirty="0">
              <a:solidFill>
                <a:schemeClr val="tx1">
                  <a:lumMod val="50000"/>
                </a:schemeClr>
              </a:solidFill>
              <a:latin typeface="Times New Roman" pitchFamily="18" charset="0"/>
              <a:cs typeface="Times New Roman" pitchFamily="18" charset="0"/>
            </a:endParaRPr>
          </a:p>
        </p:txBody>
      </p:sp>
      <p:sp>
        <p:nvSpPr>
          <p:cNvPr id="2049" name="Rectangle 1"/>
          <p:cNvSpPr>
            <a:spLocks noChangeArrowheads="1"/>
          </p:cNvSpPr>
          <p:nvPr/>
        </p:nvSpPr>
        <p:spPr bwMode="auto">
          <a:xfrm>
            <a:off x="378051" y="1533833"/>
            <a:ext cx="8485730" cy="230832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Федеральный закон “Об охране окружающей среды”, принятый 10 января 2002 г., является систематизированным, комплексным нормативно- правовым актом в области охраны окружающей среды. Он регулирует основные общественные отношения в сфере природопользования и охраны окружающей природной среды.</a:t>
            </a:r>
            <a:endParaRPr kumimoji="0" lang="ru-RU" sz="4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9218" name="Picture 2" descr="C:\Users\общий\Desktop\ecolo.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73134" y="4119247"/>
            <a:ext cx="2410692" cy="2410692"/>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общий\Desktop\depositphotos_2833267-stock-illustration-environment-concep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0736" y="4119247"/>
            <a:ext cx="2689520" cy="24106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 y="762434"/>
            <a:ext cx="7486650" cy="561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7520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946787" y="973393"/>
            <a:ext cx="562981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66700" algn="l"/>
              </a:tabLst>
            </a:pPr>
            <a:r>
              <a:rPr kumimoji="0" lang="ru-RU" sz="2400" b="1" i="0" u="none" strike="noStrike" cap="none" normalizeH="0" baseline="0" dirty="0" smtClean="0">
                <a:ln>
                  <a:noFill/>
                </a:ln>
                <a:solidFill>
                  <a:schemeClr val="tx1">
                    <a:lumMod val="50000"/>
                  </a:schemeClr>
                </a:solidFill>
                <a:effectLst/>
                <a:latin typeface="Times New Roman" pitchFamily="18" charset="0"/>
                <a:ea typeface="Times New Roman" pitchFamily="18" charset="0"/>
                <a:cs typeface="Times New Roman" pitchFamily="18" charset="0"/>
              </a:rPr>
              <a:t>Нормативные акты по рациональному</a:t>
            </a:r>
            <a:endParaRPr kumimoji="0" lang="ru-RU" sz="1400" b="0" i="0" u="none" strike="noStrike" cap="none" normalizeH="0" baseline="0" dirty="0" smtClean="0">
              <a:ln>
                <a:noFill/>
              </a:ln>
              <a:solidFill>
                <a:schemeClr val="tx1">
                  <a:lumMod val="50000"/>
                </a:schemeClr>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266700" algn="l"/>
              </a:tabLst>
            </a:pPr>
            <a:r>
              <a:rPr kumimoji="0" lang="ru-RU" sz="2400" b="1" i="0" u="none" strike="noStrike" cap="none" normalizeH="0" baseline="0" dirty="0" smtClean="0">
                <a:ln>
                  <a:noFill/>
                </a:ln>
                <a:solidFill>
                  <a:schemeClr val="tx1">
                    <a:lumMod val="50000"/>
                  </a:schemeClr>
                </a:solidFill>
                <a:effectLst/>
                <a:latin typeface="Times New Roman" pitchFamily="18" charset="0"/>
                <a:ea typeface="Times New Roman" pitchFamily="18" charset="0"/>
                <a:cs typeface="Times New Roman" pitchFamily="18" charset="0"/>
              </a:rPr>
              <a:t>Природопользованию</a:t>
            </a:r>
            <a:endParaRPr kumimoji="0" lang="ru-RU" sz="4000" b="0" i="0" u="none" strike="noStrike" cap="none" normalizeH="0" baseline="0" dirty="0" smtClean="0">
              <a:ln>
                <a:noFill/>
              </a:ln>
              <a:solidFill>
                <a:schemeClr val="tx1">
                  <a:lumMod val="50000"/>
                </a:schemeClr>
              </a:solidFill>
              <a:effectLst/>
              <a:latin typeface="Times New Roman" pitchFamily="18" charset="0"/>
              <a:cs typeface="Times New Roman" pitchFamily="18" charset="0"/>
            </a:endParaRPr>
          </a:p>
        </p:txBody>
      </p:sp>
      <p:sp>
        <p:nvSpPr>
          <p:cNvPr id="1026" name="Rectangle 2"/>
          <p:cNvSpPr>
            <a:spLocks noChangeArrowheads="1"/>
          </p:cNvSpPr>
          <p:nvPr/>
        </p:nvSpPr>
        <p:spPr bwMode="auto">
          <a:xfrm>
            <a:off x="235975" y="1917290"/>
            <a:ext cx="8642553" cy="341632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0" i="0" u="none" strike="noStrike" cap="none" normalizeH="0" baseline="0" smtClean="0">
                <a:ln>
                  <a:noFill/>
                </a:ln>
                <a:solidFill>
                  <a:schemeClr val="bg1">
                    <a:lumMod val="10000"/>
                  </a:schemeClr>
                </a:solidFill>
                <a:effectLst/>
                <a:latin typeface="Times New Roman" pitchFamily="18" charset="0"/>
                <a:ea typeface="Times New Roman" pitchFamily="18" charset="0"/>
                <a:cs typeface="Times New Roman" pitchFamily="18" charset="0"/>
              </a:rPr>
              <a:t>       Как уже отмечалось выше, среди законов, которые регулируют экологические правоотношения, можно выделить две группы: природоохранные и природоресурсные.</a:t>
            </a:r>
            <a:endParaRPr kumimoji="0" lang="ru-RU" sz="1400" b="0" i="0" u="none" strike="noStrike" cap="none" normalizeH="0" baseline="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smtClean="0">
                <a:ln>
                  <a:noFill/>
                </a:ln>
                <a:solidFill>
                  <a:schemeClr val="bg1">
                    <a:lumMod val="10000"/>
                  </a:schemeClr>
                </a:solidFill>
                <a:effectLst/>
                <a:latin typeface="Times New Roman" pitchFamily="18" charset="0"/>
                <a:ea typeface="Times New Roman" pitchFamily="18" charset="0"/>
                <a:cs typeface="Times New Roman" pitchFamily="18" charset="0"/>
              </a:rPr>
              <a:t>       Природоресурсные нормативные акты регулируют общественные отношения, которые складываются в сфере рационального использования отдельных видов природных ресурсов и объектов природы: земли, недр, воды, лесов, атмосферного воздуха, животного мира, особо охраняемых территорий.</a:t>
            </a:r>
            <a:endParaRPr kumimoji="0" lang="ru-RU" sz="4000" b="0" i="0" u="none" strike="noStrike" cap="none" normalizeH="0" baseline="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442453" y="1408783"/>
            <a:ext cx="8362334" cy="378565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Для этих нормативных актов характерно наличие некоторых общих признаков.</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1. Природные ресурсы могут находиться в разных формах собственности, но они являются специфическим объектом   </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собственности</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но они являются специфическим объектом собственности, так как используются всем обществом, и поэтому государство ограничивает право собственности на природные ресурсы, устанавливая определенные права и обязанности собственников, определяя целевое назначение природных ресурсов.</a:t>
            </a:r>
            <a:endParaRPr kumimoji="0" lang="ru-RU" sz="4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250723" y="1120878"/>
            <a:ext cx="8627806" cy="532453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66700" algn="just" defTabSz="914400" rtl="0" eaLnBrk="1" fontAlgn="base" latinLnBrk="0" hangingPunct="1">
              <a:lnSpc>
                <a:spcPct val="100000"/>
              </a:lnSpc>
              <a:spcBef>
                <a:spcPct val="0"/>
              </a:spcBef>
              <a:spcAft>
                <a:spcPct val="0"/>
              </a:spcAft>
              <a:buClrTx/>
              <a:buSzTx/>
              <a:tabLst>
                <a:tab pos="447675"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2. Значимым, с точки зрения правового регулирования, является содержание понятия “охрана и рациональное использование природного ресурса”.Какие качества природного ресурса являются приоритетными? Например, вода может использоваться для питья, для хозяйственных нужд, как судоходный путь и т.д. Если вода используется как судоходный путь, то ее чистота не имеет решающего значения. Законодательство определяет, что приоритетным  качеством воды является ее пригодность для питья, т.е. чистота.</a:t>
            </a:r>
          </a:p>
          <a:p>
            <a:pPr lvl="0" algn="just"/>
            <a:r>
              <a:rPr lang="ru-RU" sz="2000" dirty="0">
                <a:solidFill>
                  <a:schemeClr val="bg1">
                    <a:lumMod val="10000"/>
                  </a:schemeClr>
                </a:solidFill>
                <a:latin typeface="Times New Roman" pitchFamily="18" charset="0"/>
                <a:cs typeface="Times New Roman" pitchFamily="18" charset="0"/>
              </a:rPr>
              <a:t> </a:t>
            </a:r>
            <a:r>
              <a:rPr lang="ru-RU" sz="2000" dirty="0" smtClean="0">
                <a:solidFill>
                  <a:schemeClr val="bg1">
                    <a:lumMod val="10000"/>
                  </a:schemeClr>
                </a:solidFill>
                <a:latin typeface="Times New Roman" pitchFamily="18" charset="0"/>
                <a:cs typeface="Times New Roman" pitchFamily="18" charset="0"/>
              </a:rPr>
              <a:t>     3. Выполнение </a:t>
            </a:r>
            <a:r>
              <a:rPr lang="ru-RU" sz="2000" dirty="0">
                <a:solidFill>
                  <a:schemeClr val="bg1">
                    <a:lumMod val="10000"/>
                  </a:schemeClr>
                </a:solidFill>
                <a:latin typeface="Times New Roman" pitchFamily="18" charset="0"/>
                <a:cs typeface="Times New Roman" pitchFamily="18" charset="0"/>
              </a:rPr>
              <a:t>любых предписаний невозможно без наличия ответственности. Норма права — это не рекомендация, а повеление, за которым стоит авторитет государства.</a:t>
            </a:r>
          </a:p>
          <a:p>
            <a:pPr algn="just"/>
            <a:r>
              <a:rPr lang="ru-RU" sz="2000" dirty="0">
                <a:solidFill>
                  <a:schemeClr val="bg1">
                    <a:lumMod val="10000"/>
                  </a:schemeClr>
                </a:solidFill>
                <a:latin typeface="Times New Roman" pitchFamily="18" charset="0"/>
                <a:cs typeface="Times New Roman" pitchFamily="18" charset="0"/>
              </a:rPr>
              <a:t>       Указанные законодательные акты предусматривают ответственность за нарушение соответствующего законодательства (земельного, водного, лесного т.д.), причем меры ответственности могут иметь свои специфические особенности.</a:t>
            </a:r>
          </a:p>
          <a:p>
            <a:pPr marL="0" marR="0" lvl="0" indent="266700" algn="just" defTabSz="914400" rtl="0" eaLnBrk="1" fontAlgn="base" latinLnBrk="0" hangingPunct="1">
              <a:lnSpc>
                <a:spcPct val="100000"/>
              </a:lnSpc>
              <a:spcBef>
                <a:spcPct val="0"/>
              </a:spcBef>
              <a:spcAft>
                <a:spcPct val="0"/>
              </a:spcAft>
              <a:buClrTx/>
              <a:buSzTx/>
              <a:buFontTx/>
              <a:buChar char="•"/>
              <a:tabLst>
                <a:tab pos="447675" algn="l"/>
              </a:tabLst>
            </a:pPr>
            <a:endParaRPr kumimoji="0" lang="ru-RU" sz="4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380018" y="914401"/>
            <a:ext cx="8115054" cy="489364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tab pos="-177800" algn="l"/>
                <a:tab pos="266700" algn="l"/>
              </a:tabLst>
            </a:pPr>
            <a:r>
              <a:rPr kumimoji="0" lang="ru-RU" sz="2400" b="1" i="1" u="none" strike="noStrike" cap="none" normalizeH="0" baseline="0" smtClean="0">
                <a:ln>
                  <a:noFill/>
                </a:ln>
                <a:solidFill>
                  <a:schemeClr val="bg1">
                    <a:lumMod val="10000"/>
                  </a:schemeClr>
                </a:solidFill>
                <a:effectLst/>
                <a:latin typeface="Times New Roman" pitchFamily="18" charset="0"/>
                <a:ea typeface="Times New Roman" pitchFamily="18" charset="0"/>
                <a:cs typeface="Times New Roman" pitchFamily="18" charset="0"/>
              </a:rPr>
              <a:t>      Водный кодекс</a:t>
            </a:r>
            <a:r>
              <a:rPr kumimoji="0" lang="ru-RU" sz="2400" b="0" i="0" u="none" strike="noStrike" cap="none" normalizeH="0" baseline="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регулирует отношения в области использования и охраны водных объектов (водные отношения) в целях обеспечения права граждан на чистую воду и благоприятную водную среду. Эти цели достигаются с помощью следующих мероприятий:</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177800" algn="l"/>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поддержание оптимальных условий водопользования, качества поверхностных и подземных вод в состоянии, отвечающем санитарным и экологическим требованиям;</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177800" algn="l"/>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защита водных объектов от загрязнения, засорения и истощения;</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177800" algn="l"/>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предотвращение или ликвидация вредного воздействия вод, а также сохранение биологического разнообразия водных экосистем.</a:t>
            </a:r>
            <a:endParaRPr kumimoji="0" lang="ru-RU" sz="4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50723" y="944225"/>
            <a:ext cx="8598309" cy="409342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Водным кодексом РФ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предусмотрены следующие обязанности водопользователей: рационально использовать водные объекты; не допускать нарушения прав других водопользователей,  а  также  нанесения вреда здоровью людей и окружающей природной среде; не допускать ухудшения качества поверхностных и подземных вод, среды обитания животного и растительного мира; информировать органы государственной власти об аварийных и других чрезвычайных ситуациях, влияющих на состояние водных объектов.</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Водным кодексом РФ предусмотрено, что “лица, виновные в нарушении водного законодательства РФ, несут административную и уголовную ответственность в соответствии с законодательством Российской Федерации” (ст. 130). Если нанесен ущерб водному объекту, то лица, виновные в этом, обязаны возместить ущерб.</a:t>
            </a:r>
            <a:endParaRPr kumimoji="0" lang="ru-RU" sz="36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737420" y="870156"/>
            <a:ext cx="8020144"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66700" algn="l"/>
              </a:tabLst>
            </a:pPr>
            <a:r>
              <a:rPr kumimoji="0" lang="ru-RU" sz="2800" b="1" i="0" u="none" strike="noStrike" cap="none" normalizeH="0" baseline="0" dirty="0" smtClean="0">
                <a:ln>
                  <a:noFill/>
                </a:ln>
                <a:solidFill>
                  <a:schemeClr val="tx1">
                    <a:lumMod val="50000"/>
                  </a:schemeClr>
                </a:solidFill>
                <a:effectLst/>
                <a:latin typeface="Times New Roman" pitchFamily="18" charset="0"/>
                <a:ea typeface="Times New Roman" pitchFamily="18" charset="0"/>
                <a:cs typeface="Times New Roman" pitchFamily="18" charset="0"/>
              </a:rPr>
              <a:t>Участие России в деятельности международных</a:t>
            </a:r>
            <a:endParaRPr kumimoji="0" lang="ru-RU" sz="1600" b="0" i="0" u="none" strike="noStrike" cap="none" normalizeH="0" baseline="0" dirty="0" smtClean="0">
              <a:ln>
                <a:noFill/>
              </a:ln>
              <a:solidFill>
                <a:schemeClr val="tx1">
                  <a:lumMod val="50000"/>
                </a:schemeClr>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266700" algn="l"/>
              </a:tabLst>
            </a:pPr>
            <a:r>
              <a:rPr kumimoji="0" lang="ru-RU" sz="2800" b="1" i="0" u="none" strike="noStrike" cap="none" normalizeH="0" baseline="0" dirty="0" smtClean="0">
                <a:ln>
                  <a:noFill/>
                </a:ln>
                <a:solidFill>
                  <a:schemeClr val="tx1">
                    <a:lumMod val="50000"/>
                  </a:schemeClr>
                </a:solidFill>
                <a:effectLst/>
                <a:latin typeface="Times New Roman" pitchFamily="18" charset="0"/>
                <a:ea typeface="Times New Roman" pitchFamily="18" charset="0"/>
                <a:cs typeface="Times New Roman" pitchFamily="18" charset="0"/>
              </a:rPr>
              <a:t>природоохранных организаций</a:t>
            </a:r>
            <a:endParaRPr kumimoji="0" lang="ru-RU" sz="4400" b="0" i="0" u="none" strike="noStrike" cap="none" normalizeH="0" baseline="0" dirty="0" smtClean="0">
              <a:ln>
                <a:noFill/>
              </a:ln>
              <a:solidFill>
                <a:schemeClr val="tx1">
                  <a:lumMod val="50000"/>
                </a:schemeClr>
              </a:solidFill>
              <a:effectLst/>
              <a:latin typeface="Times New Roman" pitchFamily="18" charset="0"/>
              <a:cs typeface="Times New Roman" pitchFamily="18" charset="0"/>
            </a:endParaRPr>
          </a:p>
        </p:txBody>
      </p:sp>
      <p:sp>
        <p:nvSpPr>
          <p:cNvPr id="27650" name="Rectangle 2"/>
          <p:cNvSpPr>
            <a:spLocks noChangeArrowheads="1"/>
          </p:cNvSpPr>
          <p:nvPr/>
        </p:nvSpPr>
        <p:spPr bwMode="auto">
          <a:xfrm>
            <a:off x="277270" y="1890251"/>
            <a:ext cx="8645504" cy="397031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Российская Федерация участвует более чем в 50 международных природоохранных договорах, конвенциях, соглашениях. Наша страна являлась одним из инициаторов и стала участницей подписания исторических международных соглашений: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dirty="0">
                <a:solidFill>
                  <a:schemeClr val="bg1">
                    <a:lumMod val="10000"/>
                  </a:schemeClr>
                </a:solidFill>
                <a:latin typeface="Times New Roman" pitchFamily="18" charset="0"/>
                <a:ea typeface="Times New Roman" pitchFamily="18" charset="0"/>
                <a:cs typeface="Times New Roman" pitchFamily="18" charset="0"/>
              </a:rPr>
              <a:t>	</a:t>
            </a:r>
            <a:r>
              <a:rPr kumimoji="0" lang="ru-RU"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Конвенции о запрещение военного или любого другого враждебного использования средств воздействия на природную среду (1977 г.);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dirty="0">
                <a:solidFill>
                  <a:schemeClr val="bg1">
                    <a:lumMod val="10000"/>
                  </a:schemeClr>
                </a:solidFill>
                <a:latin typeface="Times New Roman" pitchFamily="18" charset="0"/>
                <a:ea typeface="Times New Roman" pitchFamily="18" charset="0"/>
                <a:cs typeface="Times New Roman" pitchFamily="18" charset="0"/>
              </a:rPr>
              <a:t>	</a:t>
            </a:r>
            <a:r>
              <a:rPr kumimoji="0" lang="ru-RU"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Договора о принципах деятельности государств по исследованию и использованию космического пространства, включая Луну и другие небесные тела. Сейчас с участием России реализуются конвенция о трансграничном загрязнении воздуха на большом расстоянии (1979 г.),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dirty="0">
                <a:solidFill>
                  <a:schemeClr val="bg1">
                    <a:lumMod val="10000"/>
                  </a:schemeClr>
                </a:solidFill>
                <a:latin typeface="Times New Roman" pitchFamily="18" charset="0"/>
                <a:ea typeface="Times New Roman" pitchFamily="18" charset="0"/>
                <a:cs typeface="Times New Roman" pitchFamily="18" charset="0"/>
              </a:rPr>
              <a:t>	</a:t>
            </a:r>
            <a:r>
              <a:rPr kumimoji="0" lang="ru-RU"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Конвенция о защите Черного моря от загрязнения (1992 г.),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dirty="0">
                <a:solidFill>
                  <a:schemeClr val="bg1">
                    <a:lumMod val="10000"/>
                  </a:schemeClr>
                </a:solidFill>
                <a:latin typeface="Times New Roman" pitchFamily="18" charset="0"/>
                <a:ea typeface="Times New Roman" pitchFamily="18" charset="0"/>
                <a:cs typeface="Times New Roman" pitchFamily="18" charset="0"/>
              </a:rPr>
              <a:t>	</a:t>
            </a:r>
            <a:r>
              <a:rPr kumimoji="0" lang="ru-RU"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Конвенция о трансграничном воздействии  промышленных аварий (1992 г.), 	Конвенция о международной торговле видами дикой флоры и фауны, находящимися под угрозой исчезновения (1973 г.) и др.</a:t>
            </a:r>
            <a:endParaRPr kumimoji="0" lang="ru-RU"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922948"/>
            <a:ext cx="9144000" cy="341632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 1992 г. в Москве страны СНГ заключили межправительственное соглашение о взаимодействии а области экологии и охраны окружающей природной среды. В соответствии с ним в июле 1992 г. на совещании в Минске руководители природоохранных ведомств государств — участников соглашения подписали Протокол о создании и полномочиях </a:t>
            </a:r>
            <a:r>
              <a:rPr kumimoji="0" lang="ru-RU"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Межгосударственного экологического совета (МЭС).</a:t>
            </a:r>
            <a:r>
              <a:rPr kumimoji="0" lang="ru-RU"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dirty="0">
                <a:solidFill>
                  <a:schemeClr val="bg1">
                    <a:lumMod val="10000"/>
                  </a:schemeClr>
                </a:solidFill>
                <a:latin typeface="Times New Roman" pitchFamily="18" charset="0"/>
                <a:ea typeface="Times New Roman" pitchFamily="18" charset="0"/>
                <a:cs typeface="Times New Roman" pitchFamily="18" charset="0"/>
              </a:rPr>
              <a:t>	</a:t>
            </a:r>
            <a:r>
              <a:rPr kumimoji="0" lang="ru-RU"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Этот совет был учрежден для согласования природоохранной деятельности государств. В качестве рабочего органа был создан Секретариат Совета. Деятельность Секретариата финансируется Межгосударственным экологическим фондом. Ежегодные взносы участников этого фонда равны 0,05% валового национального дохода каждой страны. Основной задачей фонда является финансирование межгосударственных экологических программ. Советом был утвержден перечень самых уязвимых природных зон на территории стран содружества: Чернобыльская зона, бассейны Амударьи, </a:t>
            </a:r>
            <a:endParaRPr kumimoji="0" lang="ru-RU" sz="3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92625"/>
            <a:ext cx="9144000" cy="236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239906" y="868189"/>
            <a:ext cx="8446893" cy="532453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Подписано соглашение между Правительством Российской Федерации и Правительством Финляндской Республики о реализации проектов сотрудничества в области охраны окружающей среды по объектам, расположенным на территории Республики Карелия, Ленинградской, Мурманской, Новгородской, Псковской областей и  г. Санкт-Петербурга.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lang="ru-RU" sz="2000" dirty="0">
                <a:solidFill>
                  <a:schemeClr val="bg1">
                    <a:lumMod val="10000"/>
                  </a:schemeClr>
                </a:solidFill>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 перечень приоритетных проектов включены: строительство водоочистных сооружений и завода по переработке сложных отходов; внедрение экологически безопасных процессов в деревообрабатывающей и машиностроительной промышленности. </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Развивается российско-германское сотрудничество, в частности, по решению экологических проблем в Тульской и Калининградской областях, в районе озера Байкал. Завершены работы по внедрению проекта ИРИС (создание системы радиологического мониторинга) в местах расположения объектов атомной энергетики. На Смоленской АЭС установлена и введена в действие аппаратура, наложен сбор информации о радиологической обстановке, ее обработка и обмен с Германией. Затем проект ИРИС будет введен на Курской и Ленинградской станциях.</a:t>
            </a:r>
            <a:endParaRPr kumimoji="0" lang="ru-RU" sz="36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7703" y="893576"/>
            <a:ext cx="8716297" cy="584775"/>
          </a:xfrm>
          <a:prstGeom prst="rect">
            <a:avLst/>
          </a:prstGeom>
        </p:spPr>
        <p:txBody>
          <a:bodyPr wrap="square">
            <a:spAutoFit/>
          </a:bodyPr>
          <a:lstStyle/>
          <a:p>
            <a:pPr algn="ctr"/>
            <a:r>
              <a:rPr lang="ru-RU" dirty="0"/>
              <a:t> </a:t>
            </a:r>
            <a:r>
              <a:rPr lang="ru-RU" sz="3200" b="1" dirty="0">
                <a:solidFill>
                  <a:schemeClr val="tx1">
                    <a:lumMod val="50000"/>
                  </a:schemeClr>
                </a:solidFill>
                <a:latin typeface="Times New Roman" pitchFamily="18" charset="0"/>
                <a:cs typeface="Times New Roman" pitchFamily="18" charset="0"/>
              </a:rPr>
              <a:t>Государственный учет природных ресурсов.</a:t>
            </a:r>
            <a:endParaRPr lang="ru-RU" sz="3200" dirty="0">
              <a:solidFill>
                <a:schemeClr val="tx1">
                  <a:lumMod val="50000"/>
                </a:schemeClr>
              </a:solidFill>
              <a:latin typeface="Times New Roman" pitchFamily="18" charset="0"/>
              <a:cs typeface="Times New Roman" pitchFamily="18" charset="0"/>
            </a:endParaRPr>
          </a:p>
        </p:txBody>
      </p:sp>
      <p:sp>
        <p:nvSpPr>
          <p:cNvPr id="31745" name="Rectangle 1"/>
          <p:cNvSpPr>
            <a:spLocks noChangeArrowheads="1"/>
          </p:cNvSpPr>
          <p:nvPr/>
        </p:nvSpPr>
        <p:spPr bwMode="auto">
          <a:xfrm>
            <a:off x="413446" y="1843548"/>
            <a:ext cx="6842760" cy="470898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Такой учет осуществляется по единой системе органами статистического учета по видам и подвидам ресурсов (земель, вод и другим объектам природы), их качеству и количеству. На основании этих данных создаются кадастры природных ресурсов государственного уровня.</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1"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Кадастр</a:t>
            </a:r>
            <a:r>
              <a:rPr kumimoji="0" lang="ru-RU" sz="2000" b="0"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это систематизированный свод данных, включающий опись объектов или явлений в ряде случаев с их экономической, экологической, социальной оценкой; содержит характеристику объектов, классификацию, данные о динамике, степени изученности; может включать рекомендации по использованию, предложения по охране.</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Различаются земельный, водный, лесной государственные кадастры; государственный кадастр животного мира; государственный кадастр полезных ископаемых.</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68421" y="1017639"/>
            <a:ext cx="8669102" cy="4893647"/>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Финансирование природоохранной деятельности.</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При рыночной экономике на первое место выступает самофинансирование предприятий всех форм собственности, которое производится из собственных средств предприятия, за счет кредитов, за счет экологического страхования. Некоторые мероприятия финансируются государством (Федерацией, ее субъектами), муниципальными органами.</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Кредиты </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на экологические мероприятия могут предоставляться различными системами банков, но существуют и специализированные экологические банки (в Перми — </a:t>
            </a: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Экопромбанк</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 Саратове — Поволжский </a:t>
            </a: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Экобанк</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дающие предприятиям возможность финансирования своей экологической деятельности.</a:t>
            </a:r>
            <a:endParaRPr kumimoji="0" lang="ru-RU" sz="4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856357"/>
            <a:ext cx="9144000" cy="563231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1"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Экологическое страхование</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физических и юридических лиц предусматривает возмещение вреда при наступлении предусмотренным договором страхового случая (экологического или стихийного бедствия, аварии, катастрофы). Выплата возмещения производится за счет денежных средств (фондов), которые создаются из уплачиваемых страховых взносов. </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Сравнительно недавно был утвержден новый вид добровольного экологического страхования — защита имущественных интересов третьих лиц от непреднамеренного и неожиданного загрязнения окружающей среды. В этом случае страховой договор заключается между предприятиями, учреждениями и организациями, которые представляют потенциальную опасность  для  возникновения  аварийных ситуаций и катастроф (химические заводы, атомные реакторы, </a:t>
            </a: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нефтегазопроводы</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и т. п.), и государственной страховой компанией.</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82352" y="1427701"/>
            <a:ext cx="9061648" cy="193899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1"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Государственное финансирование</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идет главным образом на выполнение целевых программ, на ликвидацию последствий техногенных и экологических аварий катастроф, на строительство наиболее значимых </a:t>
            </a: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природолхранных</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сооружений (очистных установок, контрольно-измерительных приборов).</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92625"/>
            <a:ext cx="9144000" cy="236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1396708"/>
            <a:ext cx="9063405" cy="255454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Лимиты на природопользование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это система экологических ограничений по территориям, которая представляет собой установленные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предприятию-природопользователю</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на определенный срок объемы предельного использования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изьятия</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природных ресурсов, выбросов и сбросов загрязняющих веществ в окружающую природную среду и размещения отходов производства.</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Эти лимиты устанавливаются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предприятиям-природопользователям</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специально уполномоченными на то государственными органами РФ в области охраны окружающей природной среды.</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92625"/>
            <a:ext cx="9144000" cy="236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616751"/>
            <a:ext cx="9144000" cy="378565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1"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Лицензирование природопользования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проводится практически по всем видам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природопользовательской</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деятельности.</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0"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Лицензия</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 это разрешение, выдаваемое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природопользователю</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специально уполномоченным государственным органом в области охраны окружающей природной среды. В лицензии указываются: цели пользования, срок действия (как правило, один год), требования по рациональному использованию и охране природных ресурсов, лимиты использования, нормативы платы и другие условия.</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Существует несколько видов лицензий:</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на основание отдельных ресурсов (земли, воды, недр, лесов, животного мира);</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на отдельные виды деятельности (изучение недр, захоронение отходов и т.д.);</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28600" algn="just" defTabSz="914400" rtl="0" eaLnBrk="0" fontAlgn="base" latinLnBrk="0" hangingPunct="0">
              <a:lnSpc>
                <a:spcPct val="100000"/>
              </a:lnSpc>
              <a:spcBef>
                <a:spcPct val="0"/>
              </a:spcBef>
              <a:spcAft>
                <a:spcPct val="0"/>
              </a:spcAft>
              <a:buClrTx/>
              <a:buSzTx/>
              <a:buFontTx/>
              <a:buChar char="•"/>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на сбросы и выбросы загрязняющих веществ; лицензия на комплексное использование.</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grpSp>
        <p:nvGrpSpPr>
          <p:cNvPr id="2" name="Группа 1"/>
          <p:cNvGrpSpPr/>
          <p:nvPr/>
        </p:nvGrpSpPr>
        <p:grpSpPr>
          <a:xfrm>
            <a:off x="1" y="4491620"/>
            <a:ext cx="9143999" cy="2366380"/>
            <a:chOff x="1" y="4491620"/>
            <a:chExt cx="9143999" cy="2366380"/>
          </a:xfrm>
        </p:grpSpPr>
        <p:pic>
          <p:nvPicPr>
            <p:cNvPr id="11266" name="Picture 2" descr="C:\Users\общий\Desktop\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9141" y="4491620"/>
              <a:ext cx="6674859" cy="236638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42164"/>
            <a:stretch/>
          </p:blipFill>
          <p:spPr bwMode="auto">
            <a:xfrm>
              <a:off x="1" y="4492625"/>
              <a:ext cx="3860800" cy="236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1076510"/>
            <a:ext cx="9144000" cy="341632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 pos="457200" algn="l"/>
              </a:tabLst>
            </a:pPr>
            <a:r>
              <a:rPr kumimoji="0" lang="ru-RU" sz="2400" b="1"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Плата за природопользование </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включает:</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66700" algn="l"/>
                <a:tab pos="4572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плату за право пользования природными ресурсами (землей, водой, недрами и т.д.) в пределах установленных лимитов;</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66700" algn="l"/>
                <a:tab pos="4572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плату за сверхлимитное и нерациональное использование природных ресурсов;</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66700" algn="l"/>
                <a:tab pos="4572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плату за загрязнение окружающей среды, т.е. за выбросы, сбросы загрязняющих веществ, размещение отходов в пределах уста-</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 pos="457200" algn="l"/>
              </a:tabLst>
            </a:pPr>
            <a:r>
              <a:rPr kumimoji="0" lang="ru-RU" sz="24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новленных</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лимитов;</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66700" algn="l"/>
                <a:tab pos="4572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плату за загрязнение сверх установленных лимитов</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92830"/>
            <a:ext cx="9144000" cy="236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330363" y="1034845"/>
            <a:ext cx="8533417" cy="501675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266700" algn="l"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Экономическое стимулирование охраны окружающей природной среды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направлено на то, чтобы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природопользователь</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был материально заинтересован в проведении природоохранных мероприятий и рациональном использовании природных ресурсов.</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Основными мерами стимулирования являются следующие:</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6670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налоговые и иные льготы за внедрение малоотходных и безотходных технологий, строительство очистных сооружений, иную природоохранную деятельность (по налогу на прибыль, на имущество предприятий, земельному налогу);</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6670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установление повышенных норм амортизации основных производственных природоохранных фондов;</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6670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применение поощрительных цен и надбавок на экологически чистую продукцию;</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266700" algn="l" defTabSz="914400" rtl="0" eaLnBrk="0" fontAlgn="base" latinLnBrk="0" hangingPunct="0">
              <a:lnSpc>
                <a:spcPct val="100000"/>
              </a:lnSpc>
              <a:spcBef>
                <a:spcPct val="0"/>
              </a:spcBef>
              <a:spcAft>
                <a:spcPct val="0"/>
              </a:spcAft>
              <a:buClrTx/>
              <a:buSzTx/>
              <a:buFontTx/>
              <a:buChar char="•"/>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введение специального налогообложения экологически вредной продукции и технологий;</a:t>
            </a:r>
          </a:p>
          <a:p>
            <a:pPr marL="0" marR="0" lvl="0" indent="26670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льготное кредитование природоохранной деятельности.</a:t>
            </a:r>
            <a:r>
              <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265470" y="1002891"/>
            <a:ext cx="8568813" cy="501675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Охраной окружающей среды занимаются более 100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международ</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ных</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организаций, наиболее авторитетной среди них является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ООН</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ЮНЕП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специальный орган по окружающей среде (1972 г.);</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МАГАТЭ </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(Международное агентство по атомной энергии) осуществляет программу “Ядерная безопасность и защита окружающей среды”;</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ЮНЕСКО</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(организация ООН по вопросам образования, науки и культуры);</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ВОЗ</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(Всемирная организация здравоохранения) занимается проблемами гигиены, борьбы с загрязнением воздуха;</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ВМО</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(Всемирная метеорологическая организация) занимается климатической программой;</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ФАО</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(Всемирная организация продовольствия) занимается решением проблемы перераспределения продовольственных ресурсов;</a:t>
            </a:r>
            <a:endParaRPr kumimoji="0" lang="ru-RU" sz="12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 </a:t>
            </a:r>
            <a:r>
              <a:rPr kumimoji="0" lang="ru-RU" sz="2000" b="1"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МСОП</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(Международный союз охраны природы и природных ресурсов) и др.</a:t>
            </a:r>
            <a:endParaRPr kumimoji="0" lang="ru-RU" sz="36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65122" y="923074"/>
            <a:ext cx="6489290" cy="1077218"/>
          </a:xfrm>
          <a:prstGeom prst="rect">
            <a:avLst/>
          </a:prstGeom>
        </p:spPr>
        <p:txBody>
          <a:bodyPr wrap="square">
            <a:spAutoFit/>
          </a:bodyPr>
          <a:lstStyle/>
          <a:p>
            <a:pPr algn="ctr"/>
            <a:r>
              <a:rPr lang="ru-RU" sz="3200" b="1" dirty="0">
                <a:solidFill>
                  <a:schemeClr val="tx1">
                    <a:lumMod val="50000"/>
                  </a:schemeClr>
                </a:solidFill>
                <a:latin typeface="Times New Roman" pitchFamily="18" charset="0"/>
                <a:cs typeface="Times New Roman" pitchFamily="18" charset="0"/>
              </a:rPr>
              <a:t>Органы управления и надзора по охране природы.</a:t>
            </a:r>
            <a:endParaRPr lang="ru-RU" sz="3200" dirty="0">
              <a:solidFill>
                <a:schemeClr val="tx1">
                  <a:lumMod val="50000"/>
                </a:schemeClr>
              </a:solidFill>
              <a:latin typeface="Times New Roman" pitchFamily="18" charset="0"/>
              <a:cs typeface="Times New Roman" pitchFamily="18" charset="0"/>
            </a:endParaRPr>
          </a:p>
        </p:txBody>
      </p:sp>
      <p:sp>
        <p:nvSpPr>
          <p:cNvPr id="40961" name="Rectangle 1"/>
          <p:cNvSpPr>
            <a:spLocks noChangeArrowheads="1"/>
          </p:cNvSpPr>
          <p:nvPr/>
        </p:nvSpPr>
        <p:spPr bwMode="auto">
          <a:xfrm>
            <a:off x="339211" y="2419289"/>
            <a:ext cx="4814679" cy="341632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Основной функцией государства в сфере охраны окружающей среды является обеспечение экологической безопасности общества.</a:t>
            </a:r>
          </a:p>
          <a:p>
            <a:pPr lvl="0" fontAlgn="base">
              <a:spcBef>
                <a:spcPct val="0"/>
              </a:spcBef>
              <a:spcAft>
                <a:spcPct val="0"/>
              </a:spcAft>
              <a:tabLst>
                <a:tab pos="266700" algn="l"/>
              </a:tabLst>
            </a:pPr>
            <a:r>
              <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rPr>
              <a:t> </a:t>
            </a:r>
            <a:r>
              <a:rPr lang="ru-RU" sz="2400" dirty="0">
                <a:solidFill>
                  <a:schemeClr val="bg1">
                    <a:lumMod val="10000"/>
                  </a:schemeClr>
                </a:solidFill>
                <a:latin typeface="Times New Roman" pitchFamily="18" charset="0"/>
                <a:cs typeface="Times New Roman" pitchFamily="18" charset="0"/>
              </a:rPr>
              <a:t>Государство реализует данную функцию посредством управления охраной окружающей среды и природопользованием.</a:t>
            </a:r>
            <a:endParaRPr kumimoji="0" lang="ru-RU" sz="2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pic>
        <p:nvPicPr>
          <p:cNvPr id="10242" name="Picture 2" descr="C:\Users\общий\Desktop\f599b5004a300d45f01022bd5bc713d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0895" y="3050983"/>
            <a:ext cx="3050452" cy="22551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176981" y="889328"/>
            <a:ext cx="8716296" cy="563231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 систему органов управления и надзора по охране природы входят органы общей компетенции и органы специальной компетенции.</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К государственным органам </a:t>
            </a:r>
            <a:r>
              <a:rPr kumimoji="0" lang="ru-RU" sz="2400" b="1"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общей компетенции</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относятся: Президент РФ, Федеральное Собрание РФ, Правительство РФ, представительные и исполнительные  органы власти субъектов РФ, муниципальные органы. Наряду с охраной окружающей природной среды эти органы ведают и другими вопросами, входящими в круг их полномочий. </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Структура органов исполнительной власти определена Указом Президента РФ “О системе и структуре федеральных органов исполнительной власти” от 9 марта 2004 г. В систему федеральных органов исполнительной власти входят федеральные министерства, федеральные службы и федеральные агентства.</a:t>
            </a:r>
            <a:endParaRPr kumimoji="0" lang="ru-RU" sz="4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177472" y="864255"/>
            <a:ext cx="8597818" cy="563231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0"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Федеральные министерство</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является органом исполнительной власти, осуществляющим функции по выработке государственной политике и нормативно-правовому регулированию в установленной сфере деятельности, а также осуществляет координацию и контроль деятельности находящихся в его ведении федеральных служб и федеральных агентств.</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0"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Федеральная служба</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является федеральным органом исполнительной власти, осуществляющим функции по контролю и надзору в установленной сфере деятельности.</a:t>
            </a:r>
            <a:endParaRPr kumimoji="0" lang="ru-RU" sz="14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a:t>
            </a:r>
            <a:r>
              <a:rPr kumimoji="0" lang="ru-RU" sz="2400" b="0" i="1"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Федеральное агентство</a:t>
            </a:r>
            <a:r>
              <a:rPr kumimoji="0" lang="ru-RU" sz="24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является федеральным органом исполнительной власти, осуществляющим в установленной сфере деятельности функции по оказанию государственных услуг, по управлению государственным имуществом и правоприменительные функции.</a:t>
            </a:r>
            <a:endParaRPr kumimoji="0" lang="ru-RU" sz="4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0" y="1237818"/>
            <a:ext cx="9144000" cy="440120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В системе органов исполнительной власти можно выделить ряд органов специальной компетенции, которые выполняют функции управления в сфере охраны окружающей среды и природопользования.</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66700" algn="l"/>
              </a:tabLst>
            </a:pP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К этим органам относятся: Министерство природных ресурсов РФ и находящиеся в его ведении Федеральная служба по надзору в сфере природопользования, Федеральное агентство водных ресурсов, Федеральное агентство лесного хозяйства, Федеральное агентство по </a:t>
            </a:r>
            <a:r>
              <a:rPr kumimoji="0" lang="ru-RU" sz="2000" b="0" i="0" u="none" strike="noStrike" cap="none" normalizeH="0" baseline="0" dirty="0" err="1" smtClean="0">
                <a:ln>
                  <a:noFill/>
                </a:ln>
                <a:solidFill>
                  <a:schemeClr val="bg1">
                    <a:lumMod val="10000"/>
                  </a:schemeClr>
                </a:solidFill>
                <a:effectLst/>
                <a:latin typeface="Times New Roman" pitchFamily="18" charset="0"/>
                <a:ea typeface="Times New Roman" pitchFamily="18" charset="0"/>
                <a:cs typeface="Times New Roman" pitchFamily="18" charset="0"/>
              </a:rPr>
              <a:t>недропользованию</a:t>
            </a:r>
            <a:r>
              <a:rPr kumimoji="0" lang="ru-RU" sz="2000" b="0" i="0" u="none" strike="noStrike" cap="none" normalizeH="0" baseline="0" dirty="0" smtClean="0">
                <a:ln>
                  <a:noFill/>
                </a:ln>
                <a:solidFill>
                  <a:schemeClr val="bg1">
                    <a:lumMod val="10000"/>
                  </a:schemeClr>
                </a:solidFill>
                <a:effectLst/>
                <a:latin typeface="Times New Roman" pitchFamily="18" charset="0"/>
                <a:ea typeface="Times New Roman" pitchFamily="18" charset="0"/>
                <a:cs typeface="Times New Roman" pitchFamily="18" charset="0"/>
              </a:rPr>
              <a:t>, Федеральная служба по экологическому, технологическому и атомному надзору, которая находится в ведении Правительства РФ; Федеральная служба по надзору в сфере защиты прав потребителей и благополучия человека, которая находится в ведении Министерства здравоохранения и социального развития РФ; Федеральная служба по ветеринарному и фитосанитарному надзору и Федеральное агентство по рыболовству, которые находятся в ведении Министерства сельского хозяйства РФ.</a:t>
            </a:r>
            <a:endParaRPr kumimoji="0" lang="ru-RU" sz="2000" b="0" i="0" u="none" strike="noStrike" cap="none" normalizeH="0" baseline="0" dirty="0" smtClean="0">
              <a:ln>
                <a:noFill/>
              </a:ln>
              <a:solidFill>
                <a:schemeClr val="bg1">
                  <a:lumMod val="10000"/>
                </a:schemeClr>
              </a:solidFill>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Другая 3">
      <a:dk1>
        <a:srgbClr val="FE19FF"/>
      </a:dk1>
      <a:lt1>
        <a:srgbClr val="DBE5F1"/>
      </a:lt1>
      <a:dk2>
        <a:srgbClr val="FE19FF"/>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99</TotalTime>
  <Words>1960</Words>
  <Application>Microsoft Office PowerPoint</Application>
  <PresentationFormat>Экран (4:3)</PresentationFormat>
  <Paragraphs>118</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общий</cp:lastModifiedBy>
  <cp:revision>47</cp:revision>
  <dcterms:created xsi:type="dcterms:W3CDTF">2017-11-01T16:39:45Z</dcterms:created>
  <dcterms:modified xsi:type="dcterms:W3CDTF">2019-03-25T11:29:56Z</dcterms:modified>
</cp:coreProperties>
</file>