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sldIdLst>
    <p:sldId id="256" r:id="rId2"/>
    <p:sldId id="258" r:id="rId3"/>
    <p:sldId id="295" r:id="rId4"/>
    <p:sldId id="280" r:id="rId5"/>
    <p:sldId id="304" r:id="rId6"/>
    <p:sldId id="296" r:id="rId7"/>
    <p:sldId id="298" r:id="rId8"/>
    <p:sldId id="299" r:id="rId9"/>
    <p:sldId id="300" r:id="rId10"/>
    <p:sldId id="281" r:id="rId11"/>
    <p:sldId id="264" r:id="rId12"/>
    <p:sldId id="282" r:id="rId13"/>
    <p:sldId id="283" r:id="rId14"/>
    <p:sldId id="284" r:id="rId15"/>
    <p:sldId id="266" r:id="rId16"/>
    <p:sldId id="260" r:id="rId17"/>
    <p:sldId id="261" r:id="rId18"/>
    <p:sldId id="263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3" r:id="rId27"/>
    <p:sldId id="302" r:id="rId28"/>
    <p:sldId id="265" r:id="rId29"/>
    <p:sldId id="267" r:id="rId30"/>
    <p:sldId id="268" r:id="rId31"/>
    <p:sldId id="30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D31391-2178-472C-B891-2419E28E3778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</dgm:pt>
    <dgm:pt modelId="{5432A4FC-33EB-441A-948D-0A6953120F02}">
      <dgm:prSet phldrT="[Текст]"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Конституция Российской Федерации</a:t>
          </a:r>
          <a:endParaRPr lang="ru-RU" sz="1800" dirty="0">
            <a:solidFill>
              <a:schemeClr val="tx1"/>
            </a:solidFill>
          </a:endParaRPr>
        </a:p>
      </dgm:t>
    </dgm:pt>
    <dgm:pt modelId="{AA52DAE4-D296-45EC-B765-61EA24448E97}" type="parTrans" cxnId="{66D44B4E-0251-45B4-AFB3-7CDB49C01BEC}">
      <dgm:prSet/>
      <dgm:spPr/>
      <dgm:t>
        <a:bodyPr/>
        <a:lstStyle/>
        <a:p>
          <a:endParaRPr lang="ru-RU"/>
        </a:p>
      </dgm:t>
    </dgm:pt>
    <dgm:pt modelId="{776559AC-E3DA-4331-9317-052E4E680ED9}" type="sibTrans" cxnId="{66D44B4E-0251-45B4-AFB3-7CDB49C01BE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7F09E3B-34E4-4AB5-996F-2674AC3EF840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Международные договоры РФ, общепризнанные принципы международного права</a:t>
          </a:r>
          <a:endParaRPr lang="ru-RU" sz="1800" b="0" i="0" dirty="0">
            <a:solidFill>
              <a:schemeClr val="tx1"/>
            </a:solidFill>
          </a:endParaRPr>
        </a:p>
      </dgm:t>
    </dgm:pt>
    <dgm:pt modelId="{59E49916-D42B-472F-B8B1-3C04A107023D}" type="parTrans" cxnId="{68C2B8B3-1DF0-4E5F-BF3A-273953027AB8}">
      <dgm:prSet/>
      <dgm:spPr/>
      <dgm:t>
        <a:bodyPr/>
        <a:lstStyle/>
        <a:p>
          <a:endParaRPr lang="ru-RU"/>
        </a:p>
      </dgm:t>
    </dgm:pt>
    <dgm:pt modelId="{E1AC9E08-4F33-4080-ADDC-354746E1C263}" type="sibTrans" cxnId="{68C2B8B3-1DF0-4E5F-BF3A-273953027AB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AAA9BBC-D0C3-4F40-82C8-83395249391C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Федеральные законы</a:t>
          </a:r>
          <a:endParaRPr lang="ru-RU" sz="1800" b="0" i="0" dirty="0">
            <a:solidFill>
              <a:schemeClr val="tx1"/>
            </a:solidFill>
          </a:endParaRPr>
        </a:p>
      </dgm:t>
    </dgm:pt>
    <dgm:pt modelId="{7B40E4F8-9CF5-45AB-A998-0B17B33CFA7F}" type="parTrans" cxnId="{E7319673-392C-41F7-8050-E8D0EC9DB58D}">
      <dgm:prSet/>
      <dgm:spPr/>
      <dgm:t>
        <a:bodyPr/>
        <a:lstStyle/>
        <a:p>
          <a:endParaRPr lang="ru-RU"/>
        </a:p>
      </dgm:t>
    </dgm:pt>
    <dgm:pt modelId="{0386D6AC-6C93-4B0A-8E27-BA39899EE081}" type="sibTrans" cxnId="{E7319673-392C-41F7-8050-E8D0EC9DB58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B7FBC99-B09E-48C9-A18C-0F5BFF72DBEC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Указы и распоряжения Президента РФ</a:t>
          </a:r>
          <a:endParaRPr lang="ru-RU" sz="1800" b="0" i="0" dirty="0">
            <a:solidFill>
              <a:schemeClr val="tx1"/>
            </a:solidFill>
          </a:endParaRPr>
        </a:p>
      </dgm:t>
    </dgm:pt>
    <dgm:pt modelId="{59E28909-05A7-4234-9BAA-B8F7381404ED}" type="parTrans" cxnId="{DAEFB8EB-3891-4C69-B901-0AB359DE4A8D}">
      <dgm:prSet/>
      <dgm:spPr/>
      <dgm:t>
        <a:bodyPr/>
        <a:lstStyle/>
        <a:p>
          <a:endParaRPr lang="ru-RU"/>
        </a:p>
      </dgm:t>
    </dgm:pt>
    <dgm:pt modelId="{A8FA83CB-EDE1-422C-B34A-FADBDE01B027}" type="sibTrans" cxnId="{DAEFB8EB-3891-4C69-B901-0AB359DE4A8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676B312-95F0-4845-84CE-65159FF4C561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Постановления и распоряжения Правительства РФ</a:t>
          </a:r>
          <a:endParaRPr lang="ru-RU" sz="1800" b="0" i="0" dirty="0">
            <a:solidFill>
              <a:schemeClr val="tx1"/>
            </a:solidFill>
          </a:endParaRPr>
        </a:p>
      </dgm:t>
    </dgm:pt>
    <dgm:pt modelId="{6392B692-41D5-4BE1-B55D-F5E01EC11F69}" type="parTrans" cxnId="{1CB6C1E9-8A9C-4878-BD1A-22D343029DBA}">
      <dgm:prSet/>
      <dgm:spPr/>
      <dgm:t>
        <a:bodyPr/>
        <a:lstStyle/>
        <a:p>
          <a:endParaRPr lang="ru-RU"/>
        </a:p>
      </dgm:t>
    </dgm:pt>
    <dgm:pt modelId="{1CDE0E3C-5160-4809-B030-C8B79887E653}" type="sibTrans" cxnId="{1CB6C1E9-8A9C-4878-BD1A-22D343029DB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1AC6984-FEB3-42D3-B955-2AC8123F37AB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Конституции, уставы, законы, иные нормативные правовые акты субъектов РФ</a:t>
          </a:r>
          <a:endParaRPr lang="ru-RU" sz="1800" b="0" i="0" dirty="0">
            <a:solidFill>
              <a:schemeClr val="tx1"/>
            </a:solidFill>
          </a:endParaRPr>
        </a:p>
      </dgm:t>
    </dgm:pt>
    <dgm:pt modelId="{EA53F161-E25A-402B-9B0E-A1477D8638C8}" type="parTrans" cxnId="{C4202896-2DEF-4FB2-89A4-B40CEFD8764E}">
      <dgm:prSet/>
      <dgm:spPr/>
      <dgm:t>
        <a:bodyPr/>
        <a:lstStyle/>
        <a:p>
          <a:endParaRPr lang="ru-RU"/>
        </a:p>
      </dgm:t>
    </dgm:pt>
    <dgm:pt modelId="{6E60035E-8641-4AB1-A395-070D1420A6E2}" type="sibTrans" cxnId="{C4202896-2DEF-4FB2-89A4-B40CEFD8764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F2AC4C9-2D6A-4A73-8F5D-9EF3C272B6B7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Нормативные правовые акты министерств и ведомств</a:t>
          </a:r>
          <a:endParaRPr lang="ru-RU" sz="1800" b="0" i="0" dirty="0">
            <a:solidFill>
              <a:schemeClr val="tx1"/>
            </a:solidFill>
          </a:endParaRPr>
        </a:p>
      </dgm:t>
    </dgm:pt>
    <dgm:pt modelId="{58195326-446A-4C9D-837D-8E8375A994DA}" type="parTrans" cxnId="{C732F27F-3309-4ABE-9E87-7FE03954B2F0}">
      <dgm:prSet/>
      <dgm:spPr/>
      <dgm:t>
        <a:bodyPr/>
        <a:lstStyle/>
        <a:p>
          <a:endParaRPr lang="ru-RU"/>
        </a:p>
      </dgm:t>
    </dgm:pt>
    <dgm:pt modelId="{E26A042B-449B-4C31-8FD8-FBF2846FFF86}" type="sibTrans" cxnId="{C732F27F-3309-4ABE-9E87-7FE03954B2F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CBC6785-DE9F-45D9-8889-AC5C8D74B707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Нормативные правовые акты органов местного самоуправления</a:t>
          </a:r>
          <a:endParaRPr lang="ru-RU" sz="1800" b="0" i="0" dirty="0">
            <a:solidFill>
              <a:schemeClr val="tx1"/>
            </a:solidFill>
          </a:endParaRPr>
        </a:p>
      </dgm:t>
    </dgm:pt>
    <dgm:pt modelId="{4D9B506B-D4D2-413D-80CF-057C5675F0BF}" type="parTrans" cxnId="{05BDA175-E544-4D96-8DCF-59F3F337213B}">
      <dgm:prSet/>
      <dgm:spPr/>
      <dgm:t>
        <a:bodyPr/>
        <a:lstStyle/>
        <a:p>
          <a:endParaRPr lang="ru-RU"/>
        </a:p>
      </dgm:t>
    </dgm:pt>
    <dgm:pt modelId="{D162B3E9-B4B2-4839-A3FA-2E153367FB6B}" type="sibTrans" cxnId="{05BDA175-E544-4D96-8DCF-59F3F337213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95DE503-3007-4778-AE92-9C9EB1D7ADAF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Локальные нормативные правовые акты</a:t>
          </a:r>
          <a:endParaRPr lang="ru-RU" sz="1800" b="0" i="0" dirty="0">
            <a:solidFill>
              <a:schemeClr val="tx1"/>
            </a:solidFill>
          </a:endParaRPr>
        </a:p>
      </dgm:t>
    </dgm:pt>
    <dgm:pt modelId="{F8C66075-E488-4627-B451-8FC7027B1C62}" type="parTrans" cxnId="{2DD38453-500B-47AB-BA65-C94B452FB4AD}">
      <dgm:prSet/>
      <dgm:spPr/>
      <dgm:t>
        <a:bodyPr/>
        <a:lstStyle/>
        <a:p>
          <a:endParaRPr lang="ru-RU"/>
        </a:p>
      </dgm:t>
    </dgm:pt>
    <dgm:pt modelId="{63A120D7-8540-4744-91FF-2F2C38DB4130}" type="sibTrans" cxnId="{2DD38453-500B-47AB-BA65-C94B452FB4A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F8AB01C-9855-4B16-B50B-FB553A6C6218}">
      <dgm:prSet custT="1"/>
      <dgm:spPr/>
      <dgm:t>
        <a:bodyPr/>
        <a:lstStyle/>
        <a:p>
          <a:r>
            <a:rPr lang="ru-RU" sz="1800" b="0" i="0" dirty="0" smtClean="0">
              <a:solidFill>
                <a:schemeClr val="tx1"/>
              </a:solidFill>
            </a:rPr>
            <a:t>ГОСТ, ОСТы, СНиП,  СанПиН</a:t>
          </a:r>
          <a:endParaRPr lang="ru-RU" sz="1800" b="0" i="0" dirty="0">
            <a:solidFill>
              <a:schemeClr val="tx1"/>
            </a:solidFill>
          </a:endParaRPr>
        </a:p>
      </dgm:t>
    </dgm:pt>
    <dgm:pt modelId="{D99B865D-F59E-4C55-A7AE-C8535015DB51}" type="parTrans" cxnId="{23380724-049E-4BCD-B7EF-C973765B50B1}">
      <dgm:prSet/>
      <dgm:spPr/>
      <dgm:t>
        <a:bodyPr/>
        <a:lstStyle/>
        <a:p>
          <a:endParaRPr lang="ru-RU"/>
        </a:p>
      </dgm:t>
    </dgm:pt>
    <dgm:pt modelId="{FE812912-EB0E-4F5F-8403-C0418E6B5E3C}" type="sibTrans" cxnId="{23380724-049E-4BCD-B7EF-C973765B50B1}">
      <dgm:prSet/>
      <dgm:spPr/>
      <dgm:t>
        <a:bodyPr/>
        <a:lstStyle/>
        <a:p>
          <a:endParaRPr lang="ru-RU"/>
        </a:p>
      </dgm:t>
    </dgm:pt>
    <dgm:pt modelId="{77A9D19B-B57B-4E12-9D9E-0FFD2536B483}" type="pres">
      <dgm:prSet presAssocID="{BCD31391-2178-472C-B891-2419E28E3778}" presName="linearFlow" presStyleCnt="0">
        <dgm:presLayoutVars>
          <dgm:resizeHandles val="exact"/>
        </dgm:presLayoutVars>
      </dgm:prSet>
      <dgm:spPr/>
    </dgm:pt>
    <dgm:pt modelId="{F631C6D4-E8E7-4F24-B223-15F60344F683}" type="pres">
      <dgm:prSet presAssocID="{5432A4FC-33EB-441A-948D-0A6953120F02}" presName="node" presStyleLbl="node1" presStyleIdx="0" presStyleCnt="10" custScaleX="967599" custScaleY="89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98A5C-6AD1-4818-A2EE-124DDC3947EE}" type="pres">
      <dgm:prSet presAssocID="{776559AC-E3DA-4331-9317-052E4E680ED9}" presName="sibTrans" presStyleLbl="sibTrans2D1" presStyleIdx="0" presStyleCnt="9"/>
      <dgm:spPr/>
      <dgm:t>
        <a:bodyPr/>
        <a:lstStyle/>
        <a:p>
          <a:endParaRPr lang="ru-RU"/>
        </a:p>
      </dgm:t>
    </dgm:pt>
    <dgm:pt modelId="{B77DE0D0-D8D7-4823-AB8D-3E818B1335BD}" type="pres">
      <dgm:prSet presAssocID="{776559AC-E3DA-4331-9317-052E4E680ED9}" presName="connectorText" presStyleLbl="sibTrans2D1" presStyleIdx="0" presStyleCnt="9"/>
      <dgm:spPr/>
      <dgm:t>
        <a:bodyPr/>
        <a:lstStyle/>
        <a:p>
          <a:endParaRPr lang="ru-RU"/>
        </a:p>
      </dgm:t>
    </dgm:pt>
    <dgm:pt modelId="{1FE5FF06-AF69-4629-A4C6-FF2A80FCB1B7}" type="pres">
      <dgm:prSet presAssocID="{E7F09E3B-34E4-4AB5-996F-2674AC3EF840}" presName="node" presStyleLbl="node1" presStyleIdx="1" presStyleCnt="10" custScaleX="961963" custScaleY="94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A78CE-8EDA-45EE-A9FA-CD46015EA3D8}" type="pres">
      <dgm:prSet presAssocID="{E1AC9E08-4F33-4080-ADDC-354746E1C263}" presName="sibTrans" presStyleLbl="sibTrans2D1" presStyleIdx="1" presStyleCnt="9"/>
      <dgm:spPr/>
      <dgm:t>
        <a:bodyPr/>
        <a:lstStyle/>
        <a:p>
          <a:endParaRPr lang="ru-RU"/>
        </a:p>
      </dgm:t>
    </dgm:pt>
    <dgm:pt modelId="{77C44A10-C28C-4D04-A27E-B107268B7165}" type="pres">
      <dgm:prSet presAssocID="{E1AC9E08-4F33-4080-ADDC-354746E1C263}" presName="connectorText" presStyleLbl="sibTrans2D1" presStyleIdx="1" presStyleCnt="9"/>
      <dgm:spPr/>
      <dgm:t>
        <a:bodyPr/>
        <a:lstStyle/>
        <a:p>
          <a:endParaRPr lang="ru-RU"/>
        </a:p>
      </dgm:t>
    </dgm:pt>
    <dgm:pt modelId="{BD8A54D9-9295-43A9-B3F5-A117C5644DA7}" type="pres">
      <dgm:prSet presAssocID="{1AAA9BBC-D0C3-4F40-82C8-83395249391C}" presName="node" presStyleLbl="node1" presStyleIdx="2" presStyleCnt="10" custScaleX="961963" custScaleY="118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F340D-42EF-40BA-9BBB-BC8C7FE1C5E1}" type="pres">
      <dgm:prSet presAssocID="{0386D6AC-6C93-4B0A-8E27-BA39899EE081}" presName="sibTrans" presStyleLbl="sibTrans2D1" presStyleIdx="2" presStyleCnt="9"/>
      <dgm:spPr/>
      <dgm:t>
        <a:bodyPr/>
        <a:lstStyle/>
        <a:p>
          <a:endParaRPr lang="ru-RU"/>
        </a:p>
      </dgm:t>
    </dgm:pt>
    <dgm:pt modelId="{4121DF79-7D91-4646-A1DE-6407AA1A228F}" type="pres">
      <dgm:prSet presAssocID="{0386D6AC-6C93-4B0A-8E27-BA39899EE081}" presName="connectorText" presStyleLbl="sibTrans2D1" presStyleIdx="2" presStyleCnt="9"/>
      <dgm:spPr/>
      <dgm:t>
        <a:bodyPr/>
        <a:lstStyle/>
        <a:p>
          <a:endParaRPr lang="ru-RU"/>
        </a:p>
      </dgm:t>
    </dgm:pt>
    <dgm:pt modelId="{6470402E-A3CB-4736-B2E9-A99F64040059}" type="pres">
      <dgm:prSet presAssocID="{AB7FBC99-B09E-48C9-A18C-0F5BFF72DBEC}" presName="node" presStyleLbl="node1" presStyleIdx="3" presStyleCnt="10" custScaleX="951507" custScaleY="98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E5EBF7-A81B-421E-A07B-E7D70092A8E1}" type="pres">
      <dgm:prSet presAssocID="{A8FA83CB-EDE1-422C-B34A-FADBDE01B027}" presName="sibTrans" presStyleLbl="sibTrans2D1" presStyleIdx="3" presStyleCnt="9"/>
      <dgm:spPr/>
      <dgm:t>
        <a:bodyPr/>
        <a:lstStyle/>
        <a:p>
          <a:endParaRPr lang="ru-RU"/>
        </a:p>
      </dgm:t>
    </dgm:pt>
    <dgm:pt modelId="{9550EA6F-8764-4E3A-BA29-D364E5EB224D}" type="pres">
      <dgm:prSet presAssocID="{A8FA83CB-EDE1-422C-B34A-FADBDE01B027}" presName="connectorText" presStyleLbl="sibTrans2D1" presStyleIdx="3" presStyleCnt="9"/>
      <dgm:spPr/>
      <dgm:t>
        <a:bodyPr/>
        <a:lstStyle/>
        <a:p>
          <a:endParaRPr lang="ru-RU"/>
        </a:p>
      </dgm:t>
    </dgm:pt>
    <dgm:pt modelId="{C653052B-8132-40D8-970D-D53516CDEA4B}" type="pres">
      <dgm:prSet presAssocID="{4676B312-95F0-4845-84CE-65159FF4C561}" presName="node" presStyleLbl="node1" presStyleIdx="4" presStyleCnt="10" custScaleX="961963" custScaleY="106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24B77-1D7A-4BC2-A80D-7AAC0034110E}" type="pres">
      <dgm:prSet presAssocID="{1CDE0E3C-5160-4809-B030-C8B79887E653}" presName="sibTrans" presStyleLbl="sibTrans2D1" presStyleIdx="4" presStyleCnt="9"/>
      <dgm:spPr/>
      <dgm:t>
        <a:bodyPr/>
        <a:lstStyle/>
        <a:p>
          <a:endParaRPr lang="ru-RU"/>
        </a:p>
      </dgm:t>
    </dgm:pt>
    <dgm:pt modelId="{4DBEB15B-9EB9-4E9B-A2DD-4251E85E936E}" type="pres">
      <dgm:prSet presAssocID="{1CDE0E3C-5160-4809-B030-C8B79887E653}" presName="connectorText" presStyleLbl="sibTrans2D1" presStyleIdx="4" presStyleCnt="9"/>
      <dgm:spPr/>
      <dgm:t>
        <a:bodyPr/>
        <a:lstStyle/>
        <a:p>
          <a:endParaRPr lang="ru-RU"/>
        </a:p>
      </dgm:t>
    </dgm:pt>
    <dgm:pt modelId="{2B6E7644-24E4-4056-989A-EA47BB626225}" type="pres">
      <dgm:prSet presAssocID="{71AC6984-FEB3-42D3-B955-2AC8123F37AB}" presName="node" presStyleLbl="node1" presStyleIdx="5" presStyleCnt="10" custScaleX="960221" custScaleY="100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20536-C045-4528-B61F-46AFA581EE5E}" type="pres">
      <dgm:prSet presAssocID="{6E60035E-8641-4AB1-A395-070D1420A6E2}" presName="sibTrans" presStyleLbl="sibTrans2D1" presStyleIdx="5" presStyleCnt="9"/>
      <dgm:spPr/>
      <dgm:t>
        <a:bodyPr/>
        <a:lstStyle/>
        <a:p>
          <a:endParaRPr lang="ru-RU"/>
        </a:p>
      </dgm:t>
    </dgm:pt>
    <dgm:pt modelId="{1558A7B9-4A8A-43F1-9ACB-5556B3260D9A}" type="pres">
      <dgm:prSet presAssocID="{6E60035E-8641-4AB1-A395-070D1420A6E2}" presName="connectorText" presStyleLbl="sibTrans2D1" presStyleIdx="5" presStyleCnt="9"/>
      <dgm:spPr/>
      <dgm:t>
        <a:bodyPr/>
        <a:lstStyle/>
        <a:p>
          <a:endParaRPr lang="ru-RU"/>
        </a:p>
      </dgm:t>
    </dgm:pt>
    <dgm:pt modelId="{739C4DE1-E379-4435-8D4A-F123283AB444}" type="pres">
      <dgm:prSet presAssocID="{4F2AC4C9-2D6A-4A73-8F5D-9EF3C272B6B7}" presName="node" presStyleLbl="node1" presStyleIdx="6" presStyleCnt="10" custScaleX="958478" custScaleY="102253" custLinFactNeighborX="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96E403-705C-4F89-A8D6-DA42783EEA75}" type="pres">
      <dgm:prSet presAssocID="{E26A042B-449B-4C31-8FD8-FBF2846FFF86}" presName="sibTrans" presStyleLbl="sibTrans2D1" presStyleIdx="6" presStyleCnt="9"/>
      <dgm:spPr/>
      <dgm:t>
        <a:bodyPr/>
        <a:lstStyle/>
        <a:p>
          <a:endParaRPr lang="ru-RU"/>
        </a:p>
      </dgm:t>
    </dgm:pt>
    <dgm:pt modelId="{72CC3267-1209-4A2C-90D0-1248594A7E00}" type="pres">
      <dgm:prSet presAssocID="{E26A042B-449B-4C31-8FD8-FBF2846FFF86}" presName="connectorText" presStyleLbl="sibTrans2D1" presStyleIdx="6" presStyleCnt="9"/>
      <dgm:spPr/>
      <dgm:t>
        <a:bodyPr/>
        <a:lstStyle/>
        <a:p>
          <a:endParaRPr lang="ru-RU"/>
        </a:p>
      </dgm:t>
    </dgm:pt>
    <dgm:pt modelId="{927950BD-D150-45D4-840C-2EEC67B55429}" type="pres">
      <dgm:prSet presAssocID="{BCBC6785-DE9F-45D9-8889-AC5C8D74B707}" presName="node" presStyleLbl="node1" presStyleIdx="7" presStyleCnt="10" custScaleX="961963" custScaleY="114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3A6C8C-BFDB-4022-B34A-A4D37CA33556}" type="pres">
      <dgm:prSet presAssocID="{D162B3E9-B4B2-4839-A3FA-2E153367FB6B}" presName="sibTrans" presStyleLbl="sibTrans2D1" presStyleIdx="7" presStyleCnt="9"/>
      <dgm:spPr/>
      <dgm:t>
        <a:bodyPr/>
        <a:lstStyle/>
        <a:p>
          <a:endParaRPr lang="ru-RU"/>
        </a:p>
      </dgm:t>
    </dgm:pt>
    <dgm:pt modelId="{F9A6FE05-546B-42B6-B77A-C116589593DF}" type="pres">
      <dgm:prSet presAssocID="{D162B3E9-B4B2-4839-A3FA-2E153367FB6B}" presName="connectorText" presStyleLbl="sibTrans2D1" presStyleIdx="7" presStyleCnt="9"/>
      <dgm:spPr/>
      <dgm:t>
        <a:bodyPr/>
        <a:lstStyle/>
        <a:p>
          <a:endParaRPr lang="ru-RU"/>
        </a:p>
      </dgm:t>
    </dgm:pt>
    <dgm:pt modelId="{DDF37F03-A31D-4991-88E4-FB647D79B988}" type="pres">
      <dgm:prSet presAssocID="{E95DE503-3007-4778-AE92-9C9EB1D7ADAF}" presName="node" presStyleLbl="node1" presStyleIdx="8" presStyleCnt="10" custScaleX="961963" custScaleY="101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B71ED-9DFC-42E6-AA3D-6EEC0E2D6367}" type="pres">
      <dgm:prSet presAssocID="{63A120D7-8540-4744-91FF-2F2C38DB4130}" presName="sibTrans" presStyleLbl="sibTrans2D1" presStyleIdx="8" presStyleCnt="9"/>
      <dgm:spPr/>
      <dgm:t>
        <a:bodyPr/>
        <a:lstStyle/>
        <a:p>
          <a:endParaRPr lang="ru-RU"/>
        </a:p>
      </dgm:t>
    </dgm:pt>
    <dgm:pt modelId="{2B81840D-B378-4D70-B1C0-719204249048}" type="pres">
      <dgm:prSet presAssocID="{63A120D7-8540-4744-91FF-2F2C38DB4130}" presName="connectorText" presStyleLbl="sibTrans2D1" presStyleIdx="8" presStyleCnt="9"/>
      <dgm:spPr/>
      <dgm:t>
        <a:bodyPr/>
        <a:lstStyle/>
        <a:p>
          <a:endParaRPr lang="ru-RU"/>
        </a:p>
      </dgm:t>
    </dgm:pt>
    <dgm:pt modelId="{A5C28CEB-2886-46AD-8334-74CB5FA0D170}" type="pres">
      <dgm:prSet presAssocID="{8F8AB01C-9855-4B16-B50B-FB553A6C6218}" presName="node" presStyleLbl="node1" presStyleIdx="9" presStyleCnt="10" custScaleX="960221" custScaleY="1059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202896-2DEF-4FB2-89A4-B40CEFD8764E}" srcId="{BCD31391-2178-472C-B891-2419E28E3778}" destId="{71AC6984-FEB3-42D3-B955-2AC8123F37AB}" srcOrd="5" destOrd="0" parTransId="{EA53F161-E25A-402B-9B0E-A1477D8638C8}" sibTransId="{6E60035E-8641-4AB1-A395-070D1420A6E2}"/>
    <dgm:cxn modelId="{2DD38453-500B-47AB-BA65-C94B452FB4AD}" srcId="{BCD31391-2178-472C-B891-2419E28E3778}" destId="{E95DE503-3007-4778-AE92-9C9EB1D7ADAF}" srcOrd="8" destOrd="0" parTransId="{F8C66075-E488-4627-B451-8FC7027B1C62}" sibTransId="{63A120D7-8540-4744-91FF-2F2C38DB4130}"/>
    <dgm:cxn modelId="{D4DA4857-C83A-411C-81D6-07B98AAD2BDF}" type="presOf" srcId="{1CDE0E3C-5160-4809-B030-C8B79887E653}" destId="{4DBEB15B-9EB9-4E9B-A2DD-4251E85E936E}" srcOrd="1" destOrd="0" presId="urn:microsoft.com/office/officeart/2005/8/layout/process2"/>
    <dgm:cxn modelId="{F3E9AC4F-FFCB-4641-A546-BFF1E9B835D6}" type="presOf" srcId="{6E60035E-8641-4AB1-A395-070D1420A6E2}" destId="{1558A7B9-4A8A-43F1-9ACB-5556B3260D9A}" srcOrd="1" destOrd="0" presId="urn:microsoft.com/office/officeart/2005/8/layout/process2"/>
    <dgm:cxn modelId="{24ECAA56-ED17-4A46-8173-CFE42FE470CD}" type="presOf" srcId="{E1AC9E08-4F33-4080-ADDC-354746E1C263}" destId="{FEAA78CE-8EDA-45EE-A9FA-CD46015EA3D8}" srcOrd="0" destOrd="0" presId="urn:microsoft.com/office/officeart/2005/8/layout/process2"/>
    <dgm:cxn modelId="{C732F27F-3309-4ABE-9E87-7FE03954B2F0}" srcId="{BCD31391-2178-472C-B891-2419E28E3778}" destId="{4F2AC4C9-2D6A-4A73-8F5D-9EF3C272B6B7}" srcOrd="6" destOrd="0" parTransId="{58195326-446A-4C9D-837D-8E8375A994DA}" sibTransId="{E26A042B-449B-4C31-8FD8-FBF2846FFF86}"/>
    <dgm:cxn modelId="{1CB6C1E9-8A9C-4878-BD1A-22D343029DBA}" srcId="{BCD31391-2178-472C-B891-2419E28E3778}" destId="{4676B312-95F0-4845-84CE-65159FF4C561}" srcOrd="4" destOrd="0" parTransId="{6392B692-41D5-4BE1-B55D-F5E01EC11F69}" sibTransId="{1CDE0E3C-5160-4809-B030-C8B79887E653}"/>
    <dgm:cxn modelId="{805B185D-1DD0-4C9C-873D-C7A9A7AB9A3A}" type="presOf" srcId="{0386D6AC-6C93-4B0A-8E27-BA39899EE081}" destId="{4121DF79-7D91-4646-A1DE-6407AA1A228F}" srcOrd="1" destOrd="0" presId="urn:microsoft.com/office/officeart/2005/8/layout/process2"/>
    <dgm:cxn modelId="{8E8A1D85-7ACB-4990-A6FC-3856B82689AB}" type="presOf" srcId="{1AAA9BBC-D0C3-4F40-82C8-83395249391C}" destId="{BD8A54D9-9295-43A9-B3F5-A117C5644DA7}" srcOrd="0" destOrd="0" presId="urn:microsoft.com/office/officeart/2005/8/layout/process2"/>
    <dgm:cxn modelId="{97FA86B2-60B3-4CF0-8F2F-D27EF766FD3B}" type="presOf" srcId="{E7F09E3B-34E4-4AB5-996F-2674AC3EF840}" destId="{1FE5FF06-AF69-4629-A4C6-FF2A80FCB1B7}" srcOrd="0" destOrd="0" presId="urn:microsoft.com/office/officeart/2005/8/layout/process2"/>
    <dgm:cxn modelId="{8CFFCD1F-F3FA-4AC4-9385-4A595AA1495E}" type="presOf" srcId="{E1AC9E08-4F33-4080-ADDC-354746E1C263}" destId="{77C44A10-C28C-4D04-A27E-B107268B7165}" srcOrd="1" destOrd="0" presId="urn:microsoft.com/office/officeart/2005/8/layout/process2"/>
    <dgm:cxn modelId="{5AA097D2-2AD1-47E7-99A4-6AEED31544E2}" type="presOf" srcId="{63A120D7-8540-4744-91FF-2F2C38DB4130}" destId="{5B3B71ED-9DFC-42E6-AA3D-6EEC0E2D6367}" srcOrd="0" destOrd="0" presId="urn:microsoft.com/office/officeart/2005/8/layout/process2"/>
    <dgm:cxn modelId="{59C95B2E-C900-4001-8188-51D599C7AB82}" type="presOf" srcId="{5432A4FC-33EB-441A-948D-0A6953120F02}" destId="{F631C6D4-E8E7-4F24-B223-15F60344F683}" srcOrd="0" destOrd="0" presId="urn:microsoft.com/office/officeart/2005/8/layout/process2"/>
    <dgm:cxn modelId="{9B99468B-0C29-423E-A410-F32374F794B0}" type="presOf" srcId="{6E60035E-8641-4AB1-A395-070D1420A6E2}" destId="{C8720536-C045-4528-B61F-46AFA581EE5E}" srcOrd="0" destOrd="0" presId="urn:microsoft.com/office/officeart/2005/8/layout/process2"/>
    <dgm:cxn modelId="{EA37F7A1-E72F-4C7D-B2AF-680C670717AF}" type="presOf" srcId="{4676B312-95F0-4845-84CE-65159FF4C561}" destId="{C653052B-8132-40D8-970D-D53516CDEA4B}" srcOrd="0" destOrd="0" presId="urn:microsoft.com/office/officeart/2005/8/layout/process2"/>
    <dgm:cxn modelId="{96F4E4A3-49AA-4BB9-8305-A652647D48C4}" type="presOf" srcId="{E26A042B-449B-4C31-8FD8-FBF2846FFF86}" destId="{72CC3267-1209-4A2C-90D0-1248594A7E00}" srcOrd="1" destOrd="0" presId="urn:microsoft.com/office/officeart/2005/8/layout/process2"/>
    <dgm:cxn modelId="{170E2C43-B742-46FB-A813-BD3575A15AFB}" type="presOf" srcId="{E26A042B-449B-4C31-8FD8-FBF2846FFF86}" destId="{5196E403-705C-4F89-A8D6-DA42783EEA75}" srcOrd="0" destOrd="0" presId="urn:microsoft.com/office/officeart/2005/8/layout/process2"/>
    <dgm:cxn modelId="{12771CEF-10FA-4394-A612-A80CBC24C2C3}" type="presOf" srcId="{BCD31391-2178-472C-B891-2419E28E3778}" destId="{77A9D19B-B57B-4E12-9D9E-0FFD2536B483}" srcOrd="0" destOrd="0" presId="urn:microsoft.com/office/officeart/2005/8/layout/process2"/>
    <dgm:cxn modelId="{4C983DCF-A236-4B85-A3A0-30733E4D7655}" type="presOf" srcId="{E95DE503-3007-4778-AE92-9C9EB1D7ADAF}" destId="{DDF37F03-A31D-4991-88E4-FB647D79B988}" srcOrd="0" destOrd="0" presId="urn:microsoft.com/office/officeart/2005/8/layout/process2"/>
    <dgm:cxn modelId="{DFD3D6B7-257F-411E-A59C-7A08519E050D}" type="presOf" srcId="{1CDE0E3C-5160-4809-B030-C8B79887E653}" destId="{09D24B77-1D7A-4BC2-A80D-7AAC0034110E}" srcOrd="0" destOrd="0" presId="urn:microsoft.com/office/officeart/2005/8/layout/process2"/>
    <dgm:cxn modelId="{F76F8C1A-5468-44E2-ABD5-1D0219C1A773}" type="presOf" srcId="{D162B3E9-B4B2-4839-A3FA-2E153367FB6B}" destId="{AB3A6C8C-BFDB-4022-B34A-A4D37CA33556}" srcOrd="0" destOrd="0" presId="urn:microsoft.com/office/officeart/2005/8/layout/process2"/>
    <dgm:cxn modelId="{E7319673-392C-41F7-8050-E8D0EC9DB58D}" srcId="{BCD31391-2178-472C-B891-2419E28E3778}" destId="{1AAA9BBC-D0C3-4F40-82C8-83395249391C}" srcOrd="2" destOrd="0" parTransId="{7B40E4F8-9CF5-45AB-A998-0B17B33CFA7F}" sibTransId="{0386D6AC-6C93-4B0A-8E27-BA39899EE081}"/>
    <dgm:cxn modelId="{9BC0CE56-E248-463B-8C3F-B37E2C0F8890}" type="presOf" srcId="{A8FA83CB-EDE1-422C-B34A-FADBDE01B027}" destId="{9550EA6F-8764-4E3A-BA29-D364E5EB224D}" srcOrd="1" destOrd="0" presId="urn:microsoft.com/office/officeart/2005/8/layout/process2"/>
    <dgm:cxn modelId="{05831BB7-2E0C-4D65-A17C-1D9CE33C43FB}" type="presOf" srcId="{776559AC-E3DA-4331-9317-052E4E680ED9}" destId="{B77DE0D0-D8D7-4823-AB8D-3E818B1335BD}" srcOrd="1" destOrd="0" presId="urn:microsoft.com/office/officeart/2005/8/layout/process2"/>
    <dgm:cxn modelId="{40B5BB41-97CA-474B-9928-3FE96E0DC571}" type="presOf" srcId="{8F8AB01C-9855-4B16-B50B-FB553A6C6218}" destId="{A5C28CEB-2886-46AD-8334-74CB5FA0D170}" srcOrd="0" destOrd="0" presId="urn:microsoft.com/office/officeart/2005/8/layout/process2"/>
    <dgm:cxn modelId="{A68E93D9-F3DF-41D3-BA3A-4FCA41D9429F}" type="presOf" srcId="{BCBC6785-DE9F-45D9-8889-AC5C8D74B707}" destId="{927950BD-D150-45D4-840C-2EEC67B55429}" srcOrd="0" destOrd="0" presId="urn:microsoft.com/office/officeart/2005/8/layout/process2"/>
    <dgm:cxn modelId="{68C2B8B3-1DF0-4E5F-BF3A-273953027AB8}" srcId="{BCD31391-2178-472C-B891-2419E28E3778}" destId="{E7F09E3B-34E4-4AB5-996F-2674AC3EF840}" srcOrd="1" destOrd="0" parTransId="{59E49916-D42B-472F-B8B1-3C04A107023D}" sibTransId="{E1AC9E08-4F33-4080-ADDC-354746E1C263}"/>
    <dgm:cxn modelId="{BDBE0CA0-1FAE-4048-9EEB-B5E66360F2FF}" type="presOf" srcId="{4F2AC4C9-2D6A-4A73-8F5D-9EF3C272B6B7}" destId="{739C4DE1-E379-4435-8D4A-F123283AB444}" srcOrd="0" destOrd="0" presId="urn:microsoft.com/office/officeart/2005/8/layout/process2"/>
    <dgm:cxn modelId="{66D44B4E-0251-45B4-AFB3-7CDB49C01BEC}" srcId="{BCD31391-2178-472C-B891-2419E28E3778}" destId="{5432A4FC-33EB-441A-948D-0A6953120F02}" srcOrd="0" destOrd="0" parTransId="{AA52DAE4-D296-45EC-B765-61EA24448E97}" sibTransId="{776559AC-E3DA-4331-9317-052E4E680ED9}"/>
    <dgm:cxn modelId="{DAEFB8EB-3891-4C69-B901-0AB359DE4A8D}" srcId="{BCD31391-2178-472C-B891-2419E28E3778}" destId="{AB7FBC99-B09E-48C9-A18C-0F5BFF72DBEC}" srcOrd="3" destOrd="0" parTransId="{59E28909-05A7-4234-9BAA-B8F7381404ED}" sibTransId="{A8FA83CB-EDE1-422C-B34A-FADBDE01B027}"/>
    <dgm:cxn modelId="{A7994757-11C5-4831-9336-1C56F5DF37C1}" type="presOf" srcId="{D162B3E9-B4B2-4839-A3FA-2E153367FB6B}" destId="{F9A6FE05-546B-42B6-B77A-C116589593DF}" srcOrd="1" destOrd="0" presId="urn:microsoft.com/office/officeart/2005/8/layout/process2"/>
    <dgm:cxn modelId="{8513B1E9-8DAD-40EB-84F7-F6A6DECDC703}" type="presOf" srcId="{AB7FBC99-B09E-48C9-A18C-0F5BFF72DBEC}" destId="{6470402E-A3CB-4736-B2E9-A99F64040059}" srcOrd="0" destOrd="0" presId="urn:microsoft.com/office/officeart/2005/8/layout/process2"/>
    <dgm:cxn modelId="{7427F15F-2193-4E08-9C81-77B5AAE7402C}" type="presOf" srcId="{63A120D7-8540-4744-91FF-2F2C38DB4130}" destId="{2B81840D-B378-4D70-B1C0-719204249048}" srcOrd="1" destOrd="0" presId="urn:microsoft.com/office/officeart/2005/8/layout/process2"/>
    <dgm:cxn modelId="{23380724-049E-4BCD-B7EF-C973765B50B1}" srcId="{BCD31391-2178-472C-B891-2419E28E3778}" destId="{8F8AB01C-9855-4B16-B50B-FB553A6C6218}" srcOrd="9" destOrd="0" parTransId="{D99B865D-F59E-4C55-A7AE-C8535015DB51}" sibTransId="{FE812912-EB0E-4F5F-8403-C0418E6B5E3C}"/>
    <dgm:cxn modelId="{037E7DCB-F0AF-42BF-96A6-AFF9A36ACE94}" type="presOf" srcId="{776559AC-E3DA-4331-9317-052E4E680ED9}" destId="{66198A5C-6AD1-4818-A2EE-124DDC3947EE}" srcOrd="0" destOrd="0" presId="urn:microsoft.com/office/officeart/2005/8/layout/process2"/>
    <dgm:cxn modelId="{E72E8BAD-1439-4061-BC3F-242D3F538C26}" type="presOf" srcId="{A8FA83CB-EDE1-422C-B34A-FADBDE01B027}" destId="{E5E5EBF7-A81B-421E-A07B-E7D70092A8E1}" srcOrd="0" destOrd="0" presId="urn:microsoft.com/office/officeart/2005/8/layout/process2"/>
    <dgm:cxn modelId="{D29AFAB6-69E2-4323-87AA-A010B8F01799}" type="presOf" srcId="{0386D6AC-6C93-4B0A-8E27-BA39899EE081}" destId="{11AF340D-42EF-40BA-9BBB-BC8C7FE1C5E1}" srcOrd="0" destOrd="0" presId="urn:microsoft.com/office/officeart/2005/8/layout/process2"/>
    <dgm:cxn modelId="{943AE8B8-C77D-48E2-B72C-F089D21F0340}" type="presOf" srcId="{71AC6984-FEB3-42D3-B955-2AC8123F37AB}" destId="{2B6E7644-24E4-4056-989A-EA47BB626225}" srcOrd="0" destOrd="0" presId="urn:microsoft.com/office/officeart/2005/8/layout/process2"/>
    <dgm:cxn modelId="{05BDA175-E544-4D96-8DCF-59F3F337213B}" srcId="{BCD31391-2178-472C-B891-2419E28E3778}" destId="{BCBC6785-DE9F-45D9-8889-AC5C8D74B707}" srcOrd="7" destOrd="0" parTransId="{4D9B506B-D4D2-413D-80CF-057C5675F0BF}" sibTransId="{D162B3E9-B4B2-4839-A3FA-2E153367FB6B}"/>
    <dgm:cxn modelId="{EFC2035D-E8DE-47CB-8846-4911D21E9AD6}" type="presParOf" srcId="{77A9D19B-B57B-4E12-9D9E-0FFD2536B483}" destId="{F631C6D4-E8E7-4F24-B223-15F60344F683}" srcOrd="0" destOrd="0" presId="urn:microsoft.com/office/officeart/2005/8/layout/process2"/>
    <dgm:cxn modelId="{9049E9EC-37BE-4401-B05C-71ABC13F7F06}" type="presParOf" srcId="{77A9D19B-B57B-4E12-9D9E-0FFD2536B483}" destId="{66198A5C-6AD1-4818-A2EE-124DDC3947EE}" srcOrd="1" destOrd="0" presId="urn:microsoft.com/office/officeart/2005/8/layout/process2"/>
    <dgm:cxn modelId="{BD6CD424-DE9E-4757-A2F0-D90503ED7D3D}" type="presParOf" srcId="{66198A5C-6AD1-4818-A2EE-124DDC3947EE}" destId="{B77DE0D0-D8D7-4823-AB8D-3E818B1335BD}" srcOrd="0" destOrd="0" presId="urn:microsoft.com/office/officeart/2005/8/layout/process2"/>
    <dgm:cxn modelId="{C2AD7325-4F62-483D-BAB0-54C5D9349678}" type="presParOf" srcId="{77A9D19B-B57B-4E12-9D9E-0FFD2536B483}" destId="{1FE5FF06-AF69-4629-A4C6-FF2A80FCB1B7}" srcOrd="2" destOrd="0" presId="urn:microsoft.com/office/officeart/2005/8/layout/process2"/>
    <dgm:cxn modelId="{38396788-BFC9-49CD-9000-597D0E1F6256}" type="presParOf" srcId="{77A9D19B-B57B-4E12-9D9E-0FFD2536B483}" destId="{FEAA78CE-8EDA-45EE-A9FA-CD46015EA3D8}" srcOrd="3" destOrd="0" presId="urn:microsoft.com/office/officeart/2005/8/layout/process2"/>
    <dgm:cxn modelId="{AC3820B9-AA56-4AA7-8BF0-7E9006005659}" type="presParOf" srcId="{FEAA78CE-8EDA-45EE-A9FA-CD46015EA3D8}" destId="{77C44A10-C28C-4D04-A27E-B107268B7165}" srcOrd="0" destOrd="0" presId="urn:microsoft.com/office/officeart/2005/8/layout/process2"/>
    <dgm:cxn modelId="{7EB0DA81-C32B-4CD5-9624-22D861203BCD}" type="presParOf" srcId="{77A9D19B-B57B-4E12-9D9E-0FFD2536B483}" destId="{BD8A54D9-9295-43A9-B3F5-A117C5644DA7}" srcOrd="4" destOrd="0" presId="urn:microsoft.com/office/officeart/2005/8/layout/process2"/>
    <dgm:cxn modelId="{501703C1-3286-48FB-BFB5-0B4691CF5ED7}" type="presParOf" srcId="{77A9D19B-B57B-4E12-9D9E-0FFD2536B483}" destId="{11AF340D-42EF-40BA-9BBB-BC8C7FE1C5E1}" srcOrd="5" destOrd="0" presId="urn:microsoft.com/office/officeart/2005/8/layout/process2"/>
    <dgm:cxn modelId="{66CEFEFD-A8FB-480A-BA43-735729848FC0}" type="presParOf" srcId="{11AF340D-42EF-40BA-9BBB-BC8C7FE1C5E1}" destId="{4121DF79-7D91-4646-A1DE-6407AA1A228F}" srcOrd="0" destOrd="0" presId="urn:microsoft.com/office/officeart/2005/8/layout/process2"/>
    <dgm:cxn modelId="{722ECE5D-84E1-4AEF-8EAE-4D16E025FB61}" type="presParOf" srcId="{77A9D19B-B57B-4E12-9D9E-0FFD2536B483}" destId="{6470402E-A3CB-4736-B2E9-A99F64040059}" srcOrd="6" destOrd="0" presId="urn:microsoft.com/office/officeart/2005/8/layout/process2"/>
    <dgm:cxn modelId="{43CB081B-8145-426A-BC5C-88EC3C001CBF}" type="presParOf" srcId="{77A9D19B-B57B-4E12-9D9E-0FFD2536B483}" destId="{E5E5EBF7-A81B-421E-A07B-E7D70092A8E1}" srcOrd="7" destOrd="0" presId="urn:microsoft.com/office/officeart/2005/8/layout/process2"/>
    <dgm:cxn modelId="{10F69DEF-13CF-4734-9157-D4A8DEFECC6B}" type="presParOf" srcId="{E5E5EBF7-A81B-421E-A07B-E7D70092A8E1}" destId="{9550EA6F-8764-4E3A-BA29-D364E5EB224D}" srcOrd="0" destOrd="0" presId="urn:microsoft.com/office/officeart/2005/8/layout/process2"/>
    <dgm:cxn modelId="{93A3B474-0AE8-40D6-8F69-0EA0F7CF2210}" type="presParOf" srcId="{77A9D19B-B57B-4E12-9D9E-0FFD2536B483}" destId="{C653052B-8132-40D8-970D-D53516CDEA4B}" srcOrd="8" destOrd="0" presId="urn:microsoft.com/office/officeart/2005/8/layout/process2"/>
    <dgm:cxn modelId="{423C7642-A73D-4C22-B105-3E1447EEB1A7}" type="presParOf" srcId="{77A9D19B-B57B-4E12-9D9E-0FFD2536B483}" destId="{09D24B77-1D7A-4BC2-A80D-7AAC0034110E}" srcOrd="9" destOrd="0" presId="urn:microsoft.com/office/officeart/2005/8/layout/process2"/>
    <dgm:cxn modelId="{A2106033-51FA-4848-B42B-BAE5D37C4160}" type="presParOf" srcId="{09D24B77-1D7A-4BC2-A80D-7AAC0034110E}" destId="{4DBEB15B-9EB9-4E9B-A2DD-4251E85E936E}" srcOrd="0" destOrd="0" presId="urn:microsoft.com/office/officeart/2005/8/layout/process2"/>
    <dgm:cxn modelId="{4D93D5F2-74DC-436B-82C6-3482421EDB55}" type="presParOf" srcId="{77A9D19B-B57B-4E12-9D9E-0FFD2536B483}" destId="{2B6E7644-24E4-4056-989A-EA47BB626225}" srcOrd="10" destOrd="0" presId="urn:microsoft.com/office/officeart/2005/8/layout/process2"/>
    <dgm:cxn modelId="{91D12FF2-51BA-41BD-9645-6BB5748BD6BC}" type="presParOf" srcId="{77A9D19B-B57B-4E12-9D9E-0FFD2536B483}" destId="{C8720536-C045-4528-B61F-46AFA581EE5E}" srcOrd="11" destOrd="0" presId="urn:microsoft.com/office/officeart/2005/8/layout/process2"/>
    <dgm:cxn modelId="{B7F1C14C-9A96-481B-B413-C023EEDBFAE3}" type="presParOf" srcId="{C8720536-C045-4528-B61F-46AFA581EE5E}" destId="{1558A7B9-4A8A-43F1-9ACB-5556B3260D9A}" srcOrd="0" destOrd="0" presId="urn:microsoft.com/office/officeart/2005/8/layout/process2"/>
    <dgm:cxn modelId="{2DA931E1-8270-4F4B-A45A-89CCB6A35F9A}" type="presParOf" srcId="{77A9D19B-B57B-4E12-9D9E-0FFD2536B483}" destId="{739C4DE1-E379-4435-8D4A-F123283AB444}" srcOrd="12" destOrd="0" presId="urn:microsoft.com/office/officeart/2005/8/layout/process2"/>
    <dgm:cxn modelId="{E8E45F6A-2B3F-4787-9510-8379601CB742}" type="presParOf" srcId="{77A9D19B-B57B-4E12-9D9E-0FFD2536B483}" destId="{5196E403-705C-4F89-A8D6-DA42783EEA75}" srcOrd="13" destOrd="0" presId="urn:microsoft.com/office/officeart/2005/8/layout/process2"/>
    <dgm:cxn modelId="{09090148-F7E6-418D-BBD5-CE4F29E2704C}" type="presParOf" srcId="{5196E403-705C-4F89-A8D6-DA42783EEA75}" destId="{72CC3267-1209-4A2C-90D0-1248594A7E00}" srcOrd="0" destOrd="0" presId="urn:microsoft.com/office/officeart/2005/8/layout/process2"/>
    <dgm:cxn modelId="{560A20A2-4D18-4984-8901-5CE8002DC6D5}" type="presParOf" srcId="{77A9D19B-B57B-4E12-9D9E-0FFD2536B483}" destId="{927950BD-D150-45D4-840C-2EEC67B55429}" srcOrd="14" destOrd="0" presId="urn:microsoft.com/office/officeart/2005/8/layout/process2"/>
    <dgm:cxn modelId="{4A8E17A3-2589-4B30-AED6-A0EA88407C1D}" type="presParOf" srcId="{77A9D19B-B57B-4E12-9D9E-0FFD2536B483}" destId="{AB3A6C8C-BFDB-4022-B34A-A4D37CA33556}" srcOrd="15" destOrd="0" presId="urn:microsoft.com/office/officeart/2005/8/layout/process2"/>
    <dgm:cxn modelId="{B6D037F5-BAB3-40F8-B5B5-D0C163F03308}" type="presParOf" srcId="{AB3A6C8C-BFDB-4022-B34A-A4D37CA33556}" destId="{F9A6FE05-546B-42B6-B77A-C116589593DF}" srcOrd="0" destOrd="0" presId="urn:microsoft.com/office/officeart/2005/8/layout/process2"/>
    <dgm:cxn modelId="{330EF1D9-5AFD-48E2-A820-35BDAE424F21}" type="presParOf" srcId="{77A9D19B-B57B-4E12-9D9E-0FFD2536B483}" destId="{DDF37F03-A31D-4991-88E4-FB647D79B988}" srcOrd="16" destOrd="0" presId="urn:microsoft.com/office/officeart/2005/8/layout/process2"/>
    <dgm:cxn modelId="{B1BCB196-0D5B-47CA-A4F2-1813350AE502}" type="presParOf" srcId="{77A9D19B-B57B-4E12-9D9E-0FFD2536B483}" destId="{5B3B71ED-9DFC-42E6-AA3D-6EEC0E2D6367}" srcOrd="17" destOrd="0" presId="urn:microsoft.com/office/officeart/2005/8/layout/process2"/>
    <dgm:cxn modelId="{8CC39761-D281-4607-9373-F420DA5A7CA2}" type="presParOf" srcId="{5B3B71ED-9DFC-42E6-AA3D-6EEC0E2D6367}" destId="{2B81840D-B378-4D70-B1C0-719204249048}" srcOrd="0" destOrd="0" presId="urn:microsoft.com/office/officeart/2005/8/layout/process2"/>
    <dgm:cxn modelId="{84433AA3-74EA-41C0-AC42-ED540607FA33}" type="presParOf" srcId="{77A9D19B-B57B-4E12-9D9E-0FFD2536B483}" destId="{A5C28CEB-2886-46AD-8334-74CB5FA0D170}" srcOrd="1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251078-0ACD-4C9A-8468-8EC6F0F2DA00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F00E479-ED45-47AD-A9D5-0820CD70570F}">
      <dgm:prSet phldrT="[Текст]"/>
      <dgm:spPr/>
      <dgm:t>
        <a:bodyPr/>
        <a:lstStyle/>
        <a:p>
          <a:r>
            <a:rPr lang="ru-RU" dirty="0" smtClean="0"/>
            <a:t>Общие</a:t>
          </a:r>
          <a:endParaRPr lang="ru-RU" dirty="0"/>
        </a:p>
      </dgm:t>
    </dgm:pt>
    <dgm:pt modelId="{024ADC08-5B55-474D-90D1-A3E04A7A94F0}" type="parTrans" cxnId="{3C403F81-3123-490C-9125-039FF05FA3C0}">
      <dgm:prSet/>
      <dgm:spPr/>
      <dgm:t>
        <a:bodyPr/>
        <a:lstStyle/>
        <a:p>
          <a:endParaRPr lang="ru-RU"/>
        </a:p>
      </dgm:t>
    </dgm:pt>
    <dgm:pt modelId="{0C0282F6-5701-4C27-89A6-1CCC9E7A655C}" type="sibTrans" cxnId="{3C403F81-3123-490C-9125-039FF05FA3C0}">
      <dgm:prSet/>
      <dgm:spPr/>
      <dgm:t>
        <a:bodyPr/>
        <a:lstStyle/>
        <a:p>
          <a:endParaRPr lang="ru-RU"/>
        </a:p>
      </dgm:t>
    </dgm:pt>
    <dgm:pt modelId="{40FD3F2A-C416-431E-95FB-0299F7CD11CC}">
      <dgm:prSet phldrT="[Текст]"/>
      <dgm:spPr/>
      <dgm:t>
        <a:bodyPr/>
        <a:lstStyle/>
        <a:p>
          <a:r>
            <a:rPr lang="ru-RU" b="0" i="0" dirty="0" smtClean="0"/>
            <a:t>Федеральный закон «Об охране окружающей среды» от 10.01.2002 № 7-ФЗ.</a:t>
          </a:r>
          <a:endParaRPr lang="ru-RU" dirty="0"/>
        </a:p>
      </dgm:t>
    </dgm:pt>
    <dgm:pt modelId="{93589EF1-0638-4B9B-93BB-75A37E4308E2}" type="parTrans" cxnId="{E2C8C6D6-8800-4C07-BF60-74E27A504CD6}">
      <dgm:prSet/>
      <dgm:spPr/>
      <dgm:t>
        <a:bodyPr/>
        <a:lstStyle/>
        <a:p>
          <a:endParaRPr lang="ru-RU"/>
        </a:p>
      </dgm:t>
    </dgm:pt>
    <dgm:pt modelId="{93C69907-D09C-483F-B9D1-80EFCA176C46}" type="sibTrans" cxnId="{E2C8C6D6-8800-4C07-BF60-74E27A504CD6}">
      <dgm:prSet/>
      <dgm:spPr/>
      <dgm:t>
        <a:bodyPr/>
        <a:lstStyle/>
        <a:p>
          <a:endParaRPr lang="ru-RU"/>
        </a:p>
      </dgm:t>
    </dgm:pt>
    <dgm:pt modelId="{702DCB60-D6F1-4A37-8037-A60EB8C92D23}">
      <dgm:prSet phldrT="[Текст]"/>
      <dgm:spPr/>
      <dgm:t>
        <a:bodyPr/>
        <a:lstStyle/>
        <a:p>
          <a:r>
            <a:rPr lang="ru-RU" dirty="0" smtClean="0"/>
            <a:t>Специальные</a:t>
          </a:r>
          <a:endParaRPr lang="ru-RU" dirty="0"/>
        </a:p>
      </dgm:t>
    </dgm:pt>
    <dgm:pt modelId="{20DEA730-8445-448C-8674-C3C85BFA5A76}" type="parTrans" cxnId="{72BA87CE-6E8E-459E-9BB3-C4C570A86731}">
      <dgm:prSet/>
      <dgm:spPr/>
      <dgm:t>
        <a:bodyPr/>
        <a:lstStyle/>
        <a:p>
          <a:endParaRPr lang="ru-RU"/>
        </a:p>
      </dgm:t>
    </dgm:pt>
    <dgm:pt modelId="{2F1ECE5F-F274-42AD-8C62-0150C6A0DC58}" type="sibTrans" cxnId="{72BA87CE-6E8E-459E-9BB3-C4C570A86731}">
      <dgm:prSet/>
      <dgm:spPr/>
      <dgm:t>
        <a:bodyPr/>
        <a:lstStyle/>
        <a:p>
          <a:endParaRPr lang="ru-RU"/>
        </a:p>
      </dgm:t>
    </dgm:pt>
    <dgm:pt modelId="{7902E690-8B01-44A5-A201-7140DE678D46}">
      <dgm:prSet phldrT="[Текст]" custT="1"/>
      <dgm:spPr/>
      <dgm:t>
        <a:bodyPr/>
        <a:lstStyle/>
        <a:p>
          <a:r>
            <a:rPr lang="ru-RU" sz="1800" b="0" i="0" dirty="0" smtClean="0"/>
            <a:t>Водный кодекс РФ от 03.06.2006 г. № 74-ФЗ</a:t>
          </a:r>
          <a:endParaRPr lang="ru-RU" sz="1800" dirty="0"/>
        </a:p>
      </dgm:t>
    </dgm:pt>
    <dgm:pt modelId="{76CFFC08-B669-42BD-A968-839E3BA80428}" type="parTrans" cxnId="{E993FDDD-B15C-48BF-8586-975C948C15CB}">
      <dgm:prSet/>
      <dgm:spPr/>
      <dgm:t>
        <a:bodyPr/>
        <a:lstStyle/>
        <a:p>
          <a:endParaRPr lang="ru-RU"/>
        </a:p>
      </dgm:t>
    </dgm:pt>
    <dgm:pt modelId="{C21AA9AF-2650-49AD-99B0-F86000C9FD31}" type="sibTrans" cxnId="{E993FDDD-B15C-48BF-8586-975C948C15CB}">
      <dgm:prSet/>
      <dgm:spPr/>
      <dgm:t>
        <a:bodyPr/>
        <a:lstStyle/>
        <a:p>
          <a:endParaRPr lang="ru-RU"/>
        </a:p>
      </dgm:t>
    </dgm:pt>
    <dgm:pt modelId="{D6B347BA-EB6F-429F-AD2D-8CF7FEC40246}">
      <dgm:prSet/>
      <dgm:spPr/>
      <dgm:t>
        <a:bodyPr/>
        <a:lstStyle/>
        <a:p>
          <a:r>
            <a:rPr lang="ru-RU" b="0" i="0" dirty="0" smtClean="0"/>
            <a:t>Федеральный закон «Об экологической экспертизе» от 23.11.95 № 174-ФЗ</a:t>
          </a:r>
          <a:endParaRPr lang="ru-RU" b="0" i="0" dirty="0"/>
        </a:p>
      </dgm:t>
    </dgm:pt>
    <dgm:pt modelId="{9CA1C168-3148-4911-965C-01AE56E356FA}" type="parTrans" cxnId="{2F317E95-5D4A-434A-ACDC-A91BF0578FBB}">
      <dgm:prSet/>
      <dgm:spPr/>
      <dgm:t>
        <a:bodyPr/>
        <a:lstStyle/>
        <a:p>
          <a:endParaRPr lang="ru-RU"/>
        </a:p>
      </dgm:t>
    </dgm:pt>
    <dgm:pt modelId="{CEECFAA6-A7E5-480D-AD0C-2BB3B5FCE338}" type="sibTrans" cxnId="{2F317E95-5D4A-434A-ACDC-A91BF0578FBB}">
      <dgm:prSet/>
      <dgm:spPr/>
      <dgm:t>
        <a:bodyPr/>
        <a:lstStyle/>
        <a:p>
          <a:endParaRPr lang="ru-RU"/>
        </a:p>
      </dgm:t>
    </dgm:pt>
    <dgm:pt modelId="{FD79C74F-DABD-481F-B9F4-90E1512202D5}">
      <dgm:prSet/>
      <dgm:spPr/>
      <dgm:t>
        <a:bodyPr/>
        <a:lstStyle/>
        <a:p>
          <a:r>
            <a:rPr lang="ru-RU" b="0" i="0" dirty="0" smtClean="0"/>
            <a:t>Федеральный закон от 14 марта 1995 г. N 33-ФЗ "Об особо охраняемых природных территориях"</a:t>
          </a:r>
          <a:endParaRPr lang="ru-RU" b="0" i="0" dirty="0"/>
        </a:p>
      </dgm:t>
    </dgm:pt>
    <dgm:pt modelId="{D1C65912-1AA8-4F4A-9237-B024BC843695}" type="parTrans" cxnId="{002531E4-8EA9-4CB5-9069-BAF4549AA123}">
      <dgm:prSet/>
      <dgm:spPr/>
      <dgm:t>
        <a:bodyPr/>
        <a:lstStyle/>
        <a:p>
          <a:endParaRPr lang="ru-RU"/>
        </a:p>
      </dgm:t>
    </dgm:pt>
    <dgm:pt modelId="{D5C74ECE-70B6-4443-88F8-E394B7E1802E}" type="sibTrans" cxnId="{002531E4-8EA9-4CB5-9069-BAF4549AA123}">
      <dgm:prSet/>
      <dgm:spPr/>
      <dgm:t>
        <a:bodyPr/>
        <a:lstStyle/>
        <a:p>
          <a:endParaRPr lang="ru-RU"/>
        </a:p>
      </dgm:t>
    </dgm:pt>
    <dgm:pt modelId="{541201B8-4068-4A44-B582-36F1542C9C5A}">
      <dgm:prSet/>
      <dgm:spPr/>
      <dgm:t>
        <a:bodyPr/>
        <a:lstStyle/>
        <a:p>
          <a:r>
            <a:rPr lang="ru-RU" i="0" dirty="0" smtClean="0"/>
            <a:t>Федеральный закон от 26.06.2008 г. № 102-ФЗ "Об обеспечении единства измерений"</a:t>
          </a:r>
          <a:endParaRPr lang="ru-RU" b="0" i="0" dirty="0"/>
        </a:p>
      </dgm:t>
    </dgm:pt>
    <dgm:pt modelId="{B1F599D8-1A64-4785-BCF9-7AAD0C2EA685}" type="parTrans" cxnId="{1D545373-4B40-4EE4-909D-4E9C3FCD613C}">
      <dgm:prSet/>
      <dgm:spPr/>
      <dgm:t>
        <a:bodyPr/>
        <a:lstStyle/>
        <a:p>
          <a:endParaRPr lang="ru-RU"/>
        </a:p>
      </dgm:t>
    </dgm:pt>
    <dgm:pt modelId="{D07A0073-32ED-4235-BBB1-4C14D04101AF}" type="sibTrans" cxnId="{1D545373-4B40-4EE4-909D-4E9C3FCD613C}">
      <dgm:prSet/>
      <dgm:spPr/>
      <dgm:t>
        <a:bodyPr/>
        <a:lstStyle/>
        <a:p>
          <a:endParaRPr lang="ru-RU"/>
        </a:p>
      </dgm:t>
    </dgm:pt>
    <dgm:pt modelId="{4640E2EA-2597-49D1-BFAB-8C79D0831207}">
      <dgm:prSet/>
      <dgm:spPr/>
      <dgm:t>
        <a:bodyPr/>
        <a:lstStyle/>
        <a:p>
          <a:r>
            <a:rPr lang="ru-RU" b="0" i="0" dirty="0" smtClean="0"/>
            <a:t>Федеральный закон "О санитарно-эпидемиологическом благополучии населения" от 30.03.1999 N 52-ФЗ</a:t>
          </a:r>
          <a:endParaRPr lang="ru-RU" b="0" i="0" dirty="0"/>
        </a:p>
      </dgm:t>
    </dgm:pt>
    <dgm:pt modelId="{5F3A9D83-7186-4517-BB67-063A4C88D2C7}" type="parTrans" cxnId="{39D4F2B9-2F5A-4154-A4BC-2C69ACDA7FD6}">
      <dgm:prSet/>
      <dgm:spPr/>
      <dgm:t>
        <a:bodyPr/>
        <a:lstStyle/>
        <a:p>
          <a:endParaRPr lang="ru-RU"/>
        </a:p>
      </dgm:t>
    </dgm:pt>
    <dgm:pt modelId="{FB9298E4-5C82-4440-A5D5-3E427131BD56}" type="sibTrans" cxnId="{39D4F2B9-2F5A-4154-A4BC-2C69ACDA7FD6}">
      <dgm:prSet/>
      <dgm:spPr/>
      <dgm:t>
        <a:bodyPr/>
        <a:lstStyle/>
        <a:p>
          <a:endParaRPr lang="ru-RU"/>
        </a:p>
      </dgm:t>
    </dgm:pt>
    <dgm:pt modelId="{8B60A8C4-A98F-4ED5-AE79-416EA1FEE208}">
      <dgm:prSet/>
      <dgm:spPr/>
      <dgm:t>
        <a:bodyPr/>
        <a:lstStyle/>
        <a:p>
          <a:r>
            <a:rPr lang="ru-RU" b="0" i="0" dirty="0" smtClean="0"/>
            <a:t>Постановление Правительства РФ от 23.06.2016 № 572 "Об утверждении Правил создания и ведения государственного реестра объектов, оказывающих негативное воздействие на окружающую среду"</a:t>
          </a:r>
          <a:endParaRPr lang="ru-RU" b="0" i="0" dirty="0"/>
        </a:p>
      </dgm:t>
    </dgm:pt>
    <dgm:pt modelId="{57022A0F-F3E9-470D-9D3B-83524F65F336}" type="parTrans" cxnId="{B9D5FB00-0417-4CCB-9123-F9260F67AADB}">
      <dgm:prSet/>
      <dgm:spPr/>
      <dgm:t>
        <a:bodyPr/>
        <a:lstStyle/>
        <a:p>
          <a:endParaRPr lang="ru-RU"/>
        </a:p>
      </dgm:t>
    </dgm:pt>
    <dgm:pt modelId="{E0467932-761B-45EA-94E6-8BFD68C8DA5B}" type="sibTrans" cxnId="{B9D5FB00-0417-4CCB-9123-F9260F67AADB}">
      <dgm:prSet/>
      <dgm:spPr/>
      <dgm:t>
        <a:bodyPr/>
        <a:lstStyle/>
        <a:p>
          <a:endParaRPr lang="ru-RU"/>
        </a:p>
      </dgm:t>
    </dgm:pt>
    <dgm:pt modelId="{98D3A78E-61AB-4C0C-8AF0-4A9F56F2E89F}">
      <dgm:prSet/>
      <dgm:spPr/>
      <dgm:t>
        <a:bodyPr/>
        <a:lstStyle/>
        <a:p>
          <a:r>
            <a:rPr lang="ru-RU" b="0" i="0" dirty="0" smtClean="0"/>
            <a:t>ГОСТ Р 56062-2014 «Производственный экологический контроль. Общие положения» и др.</a:t>
          </a:r>
          <a:endParaRPr lang="ru-RU" b="0" i="0" dirty="0"/>
        </a:p>
      </dgm:t>
    </dgm:pt>
    <dgm:pt modelId="{6813EEAB-6E25-4A1C-AEEB-16A2307BFFFB}" type="parTrans" cxnId="{297606C4-E3AA-4F5B-8E46-7A3CA9B03215}">
      <dgm:prSet/>
      <dgm:spPr/>
      <dgm:t>
        <a:bodyPr/>
        <a:lstStyle/>
        <a:p>
          <a:endParaRPr lang="ru-RU"/>
        </a:p>
      </dgm:t>
    </dgm:pt>
    <dgm:pt modelId="{D6DEABB4-9E24-4EF4-B295-7FD811C42742}" type="sibTrans" cxnId="{297606C4-E3AA-4F5B-8E46-7A3CA9B03215}">
      <dgm:prSet/>
      <dgm:spPr/>
      <dgm:t>
        <a:bodyPr/>
        <a:lstStyle/>
        <a:p>
          <a:endParaRPr lang="ru-RU"/>
        </a:p>
      </dgm:t>
    </dgm:pt>
    <dgm:pt modelId="{16542B27-4AE9-4148-BE22-3301201FFDA6}">
      <dgm:prSet custT="1"/>
      <dgm:spPr/>
      <dgm:t>
        <a:bodyPr/>
        <a:lstStyle/>
        <a:p>
          <a:r>
            <a:rPr lang="ru-RU" sz="1800" b="0" i="0" dirty="0" smtClean="0"/>
            <a:t>Земельный кодекс РФ от 25.10.2001 г. № 136-ФЗ</a:t>
          </a:r>
          <a:endParaRPr lang="ru-RU" sz="1800" b="0" i="0" dirty="0"/>
        </a:p>
      </dgm:t>
    </dgm:pt>
    <dgm:pt modelId="{C3F0EAB6-9B72-49AB-B79D-CEA1806D18CC}" type="parTrans" cxnId="{C24183DC-1872-418D-AC73-C82967188FB0}">
      <dgm:prSet/>
      <dgm:spPr/>
      <dgm:t>
        <a:bodyPr/>
        <a:lstStyle/>
        <a:p>
          <a:endParaRPr lang="ru-RU"/>
        </a:p>
      </dgm:t>
    </dgm:pt>
    <dgm:pt modelId="{8F0665F6-88E5-4CB2-A3A6-5351943518CB}" type="sibTrans" cxnId="{C24183DC-1872-418D-AC73-C82967188FB0}">
      <dgm:prSet/>
      <dgm:spPr/>
      <dgm:t>
        <a:bodyPr/>
        <a:lstStyle/>
        <a:p>
          <a:endParaRPr lang="ru-RU"/>
        </a:p>
      </dgm:t>
    </dgm:pt>
    <dgm:pt modelId="{35119932-F14E-4998-91F9-9F1B3847408D}">
      <dgm:prSet custT="1"/>
      <dgm:spPr/>
      <dgm:t>
        <a:bodyPr/>
        <a:lstStyle/>
        <a:p>
          <a:r>
            <a:rPr lang="ru-RU" sz="1800" b="0" i="0" dirty="0" smtClean="0"/>
            <a:t>"Лесной кодекс Российской Федерации" от 04.12.2006 N 200-ФЗ</a:t>
          </a:r>
          <a:endParaRPr lang="ru-RU" sz="1800" b="0" i="0" dirty="0"/>
        </a:p>
      </dgm:t>
    </dgm:pt>
    <dgm:pt modelId="{642A04D3-10FD-4D50-A2B1-7BBB11B832E2}" type="parTrans" cxnId="{AA796392-9398-4DB0-8DDD-ABBD4A1551F9}">
      <dgm:prSet/>
      <dgm:spPr/>
      <dgm:t>
        <a:bodyPr/>
        <a:lstStyle/>
        <a:p>
          <a:endParaRPr lang="ru-RU"/>
        </a:p>
      </dgm:t>
    </dgm:pt>
    <dgm:pt modelId="{85F47E89-4998-4133-87F1-0261EFCE3884}" type="sibTrans" cxnId="{AA796392-9398-4DB0-8DDD-ABBD4A1551F9}">
      <dgm:prSet/>
      <dgm:spPr/>
      <dgm:t>
        <a:bodyPr/>
        <a:lstStyle/>
        <a:p>
          <a:endParaRPr lang="ru-RU"/>
        </a:p>
      </dgm:t>
    </dgm:pt>
    <dgm:pt modelId="{B690827B-B60C-46E2-BE75-193D2EBA2DF3}">
      <dgm:prSet custT="1"/>
      <dgm:spPr/>
      <dgm:t>
        <a:bodyPr/>
        <a:lstStyle/>
        <a:p>
          <a:r>
            <a:rPr lang="ru-RU" sz="1800" b="0" i="0" dirty="0" smtClean="0"/>
            <a:t>Федеральный закон от 04.05.1999 г. № 96-ФЗ "Об охране атмосферного воздуха".</a:t>
          </a:r>
          <a:endParaRPr lang="ru-RU" sz="1800" b="0" i="0" dirty="0"/>
        </a:p>
      </dgm:t>
    </dgm:pt>
    <dgm:pt modelId="{11A4432C-95A6-442D-BB05-5F690FCB859E}" type="parTrans" cxnId="{DDA5A644-AC09-420B-BD47-13DD1E54FD5D}">
      <dgm:prSet/>
      <dgm:spPr/>
      <dgm:t>
        <a:bodyPr/>
        <a:lstStyle/>
        <a:p>
          <a:endParaRPr lang="ru-RU"/>
        </a:p>
      </dgm:t>
    </dgm:pt>
    <dgm:pt modelId="{B0E316C1-0685-4996-882D-7AC3F275E0E7}" type="sibTrans" cxnId="{DDA5A644-AC09-420B-BD47-13DD1E54FD5D}">
      <dgm:prSet/>
      <dgm:spPr/>
      <dgm:t>
        <a:bodyPr/>
        <a:lstStyle/>
        <a:p>
          <a:endParaRPr lang="ru-RU"/>
        </a:p>
      </dgm:t>
    </dgm:pt>
    <dgm:pt modelId="{8668D5B7-B511-44E3-875E-549D388518AD}">
      <dgm:prSet custT="1"/>
      <dgm:spPr/>
      <dgm:t>
        <a:bodyPr/>
        <a:lstStyle/>
        <a:p>
          <a:r>
            <a:rPr lang="ru-RU" sz="1800" b="0" i="0" dirty="0" smtClean="0"/>
            <a:t>Федеральный закон от 24.06.1998 г. № 89-ФЗ "Об отходах производства и потребления" и др.</a:t>
          </a:r>
          <a:endParaRPr lang="ru-RU" sz="1800" b="0" i="0" dirty="0"/>
        </a:p>
      </dgm:t>
    </dgm:pt>
    <dgm:pt modelId="{1D08323F-E0D8-4F6E-A25B-C571DA7640C0}" type="parTrans" cxnId="{D805E22D-7A1F-47FE-8CEF-15F2ECD31EC7}">
      <dgm:prSet/>
      <dgm:spPr/>
      <dgm:t>
        <a:bodyPr/>
        <a:lstStyle/>
        <a:p>
          <a:endParaRPr lang="ru-RU"/>
        </a:p>
      </dgm:t>
    </dgm:pt>
    <dgm:pt modelId="{6F34EBF3-00CB-4C9B-8208-ACC654C18221}" type="sibTrans" cxnId="{D805E22D-7A1F-47FE-8CEF-15F2ECD31EC7}">
      <dgm:prSet/>
      <dgm:spPr/>
      <dgm:t>
        <a:bodyPr/>
        <a:lstStyle/>
        <a:p>
          <a:endParaRPr lang="ru-RU"/>
        </a:p>
      </dgm:t>
    </dgm:pt>
    <dgm:pt modelId="{0625FBC6-59F0-43D2-9C95-240A08394392}" type="pres">
      <dgm:prSet presAssocID="{85251078-0ACD-4C9A-8468-8EC6F0F2DA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C1A314-6184-4B0D-87DA-048EC0D23089}" type="pres">
      <dgm:prSet presAssocID="{9F00E479-ED45-47AD-A9D5-0820CD70570F}" presName="composite" presStyleCnt="0"/>
      <dgm:spPr/>
      <dgm:t>
        <a:bodyPr/>
        <a:lstStyle/>
        <a:p>
          <a:endParaRPr lang="ru-RU"/>
        </a:p>
      </dgm:t>
    </dgm:pt>
    <dgm:pt modelId="{A8823CCE-E1FF-4228-B499-9EC48887F0F0}" type="pres">
      <dgm:prSet presAssocID="{9F00E479-ED45-47AD-A9D5-0820CD70570F}" presName="parTx" presStyleLbl="alignNode1" presStyleIdx="0" presStyleCnt="2" custScaleX="1062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9B878C-7771-4DD8-8EB7-7C63402E04EE}" type="pres">
      <dgm:prSet presAssocID="{9F00E479-ED45-47AD-A9D5-0820CD70570F}" presName="desTx" presStyleLbl="alignAccFollowNode1" presStyleIdx="0" presStyleCnt="2" custScaleX="105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36CFA-C83E-4CC6-BF5B-FF32AE81AA1D}" type="pres">
      <dgm:prSet presAssocID="{0C0282F6-5701-4C27-89A6-1CCC9E7A655C}" presName="space" presStyleCnt="0"/>
      <dgm:spPr/>
      <dgm:t>
        <a:bodyPr/>
        <a:lstStyle/>
        <a:p>
          <a:endParaRPr lang="ru-RU"/>
        </a:p>
      </dgm:t>
    </dgm:pt>
    <dgm:pt modelId="{21F4945E-0AA1-4B9F-BD18-FB4F9FD90463}" type="pres">
      <dgm:prSet presAssocID="{702DCB60-D6F1-4A37-8037-A60EB8C92D23}" presName="composite" presStyleCnt="0"/>
      <dgm:spPr/>
      <dgm:t>
        <a:bodyPr/>
        <a:lstStyle/>
        <a:p>
          <a:endParaRPr lang="ru-RU"/>
        </a:p>
      </dgm:t>
    </dgm:pt>
    <dgm:pt modelId="{4B97515E-9BAA-456C-85FA-A605BFC48E0B}" type="pres">
      <dgm:prSet presAssocID="{702DCB60-D6F1-4A37-8037-A60EB8C92D2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9BB92A-A435-4D08-BB29-8708CF626F35}" type="pres">
      <dgm:prSet presAssocID="{702DCB60-D6F1-4A37-8037-A60EB8C92D23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AAEB6-DEE5-4012-A9C4-D89944D72362}" type="presOf" srcId="{8B60A8C4-A98F-4ED5-AE79-416EA1FEE208}" destId="{8E9B878C-7771-4DD8-8EB7-7C63402E04EE}" srcOrd="0" destOrd="5" presId="urn:microsoft.com/office/officeart/2005/8/layout/hList1"/>
    <dgm:cxn modelId="{3C403F81-3123-490C-9125-039FF05FA3C0}" srcId="{85251078-0ACD-4C9A-8468-8EC6F0F2DA00}" destId="{9F00E479-ED45-47AD-A9D5-0820CD70570F}" srcOrd="0" destOrd="0" parTransId="{024ADC08-5B55-474D-90D1-A3E04A7A94F0}" sibTransId="{0C0282F6-5701-4C27-89A6-1CCC9E7A655C}"/>
    <dgm:cxn modelId="{297606C4-E3AA-4F5B-8E46-7A3CA9B03215}" srcId="{9F00E479-ED45-47AD-A9D5-0820CD70570F}" destId="{98D3A78E-61AB-4C0C-8AF0-4A9F56F2E89F}" srcOrd="6" destOrd="0" parTransId="{6813EEAB-6E25-4A1C-AEEB-16A2307BFFFB}" sibTransId="{D6DEABB4-9E24-4EF4-B295-7FD811C42742}"/>
    <dgm:cxn modelId="{BCE7C3C3-FEDD-46BD-B6CA-10B881D1BD2C}" type="presOf" srcId="{16542B27-4AE9-4148-BE22-3301201FFDA6}" destId="{219BB92A-A435-4D08-BB29-8708CF626F35}" srcOrd="0" destOrd="1" presId="urn:microsoft.com/office/officeart/2005/8/layout/hList1"/>
    <dgm:cxn modelId="{F83E39FE-B070-4885-A550-BCACFF84539F}" type="presOf" srcId="{4640E2EA-2597-49D1-BFAB-8C79D0831207}" destId="{8E9B878C-7771-4DD8-8EB7-7C63402E04EE}" srcOrd="0" destOrd="4" presId="urn:microsoft.com/office/officeart/2005/8/layout/hList1"/>
    <dgm:cxn modelId="{72BA87CE-6E8E-459E-9BB3-C4C570A86731}" srcId="{85251078-0ACD-4C9A-8468-8EC6F0F2DA00}" destId="{702DCB60-D6F1-4A37-8037-A60EB8C92D23}" srcOrd="1" destOrd="0" parTransId="{20DEA730-8445-448C-8674-C3C85BFA5A76}" sibTransId="{2F1ECE5F-F274-42AD-8C62-0150C6A0DC58}"/>
    <dgm:cxn modelId="{8949DFAE-F870-4D00-B5B8-AA09AD5B4825}" type="presOf" srcId="{D6B347BA-EB6F-429F-AD2D-8CF7FEC40246}" destId="{8E9B878C-7771-4DD8-8EB7-7C63402E04EE}" srcOrd="0" destOrd="1" presId="urn:microsoft.com/office/officeart/2005/8/layout/hList1"/>
    <dgm:cxn modelId="{B534A13A-B5B4-42D4-9803-4AB07AF7C417}" type="presOf" srcId="{702DCB60-D6F1-4A37-8037-A60EB8C92D23}" destId="{4B97515E-9BAA-456C-85FA-A605BFC48E0B}" srcOrd="0" destOrd="0" presId="urn:microsoft.com/office/officeart/2005/8/layout/hList1"/>
    <dgm:cxn modelId="{AA796392-9398-4DB0-8DDD-ABBD4A1551F9}" srcId="{702DCB60-D6F1-4A37-8037-A60EB8C92D23}" destId="{35119932-F14E-4998-91F9-9F1B3847408D}" srcOrd="2" destOrd="0" parTransId="{642A04D3-10FD-4D50-A2B1-7BBB11B832E2}" sibTransId="{85F47E89-4998-4133-87F1-0261EFCE3884}"/>
    <dgm:cxn modelId="{389BFA87-CC6D-4E92-B31A-E1EE69BDEC91}" type="presOf" srcId="{98D3A78E-61AB-4C0C-8AF0-4A9F56F2E89F}" destId="{8E9B878C-7771-4DD8-8EB7-7C63402E04EE}" srcOrd="0" destOrd="6" presId="urn:microsoft.com/office/officeart/2005/8/layout/hList1"/>
    <dgm:cxn modelId="{AE823C41-66C9-40E5-8E36-3BBA737545A0}" type="presOf" srcId="{B690827B-B60C-46E2-BE75-193D2EBA2DF3}" destId="{219BB92A-A435-4D08-BB29-8708CF626F35}" srcOrd="0" destOrd="3" presId="urn:microsoft.com/office/officeart/2005/8/layout/hList1"/>
    <dgm:cxn modelId="{5B6E7B8B-BD16-42AF-9E93-863DBA41C38D}" type="presOf" srcId="{8668D5B7-B511-44E3-875E-549D388518AD}" destId="{219BB92A-A435-4D08-BB29-8708CF626F35}" srcOrd="0" destOrd="4" presId="urn:microsoft.com/office/officeart/2005/8/layout/hList1"/>
    <dgm:cxn modelId="{2F317E95-5D4A-434A-ACDC-A91BF0578FBB}" srcId="{9F00E479-ED45-47AD-A9D5-0820CD70570F}" destId="{D6B347BA-EB6F-429F-AD2D-8CF7FEC40246}" srcOrd="1" destOrd="0" parTransId="{9CA1C168-3148-4911-965C-01AE56E356FA}" sibTransId="{CEECFAA6-A7E5-480D-AD0C-2BB3B5FCE338}"/>
    <dgm:cxn modelId="{1D545373-4B40-4EE4-909D-4E9C3FCD613C}" srcId="{9F00E479-ED45-47AD-A9D5-0820CD70570F}" destId="{541201B8-4068-4A44-B582-36F1542C9C5A}" srcOrd="3" destOrd="0" parTransId="{B1F599D8-1A64-4785-BCF9-7AAD0C2EA685}" sibTransId="{D07A0073-32ED-4235-BBB1-4C14D04101AF}"/>
    <dgm:cxn modelId="{E2C8C6D6-8800-4C07-BF60-74E27A504CD6}" srcId="{9F00E479-ED45-47AD-A9D5-0820CD70570F}" destId="{40FD3F2A-C416-431E-95FB-0299F7CD11CC}" srcOrd="0" destOrd="0" parTransId="{93589EF1-0638-4B9B-93BB-75A37E4308E2}" sibTransId="{93C69907-D09C-483F-B9D1-80EFCA176C46}"/>
    <dgm:cxn modelId="{E993FDDD-B15C-48BF-8586-975C948C15CB}" srcId="{702DCB60-D6F1-4A37-8037-A60EB8C92D23}" destId="{7902E690-8B01-44A5-A201-7140DE678D46}" srcOrd="0" destOrd="0" parTransId="{76CFFC08-B669-42BD-A968-839E3BA80428}" sibTransId="{C21AA9AF-2650-49AD-99B0-F86000C9FD31}"/>
    <dgm:cxn modelId="{C24183DC-1872-418D-AC73-C82967188FB0}" srcId="{702DCB60-D6F1-4A37-8037-A60EB8C92D23}" destId="{16542B27-4AE9-4148-BE22-3301201FFDA6}" srcOrd="1" destOrd="0" parTransId="{C3F0EAB6-9B72-49AB-B79D-CEA1806D18CC}" sibTransId="{8F0665F6-88E5-4CB2-A3A6-5351943518CB}"/>
    <dgm:cxn modelId="{C6B28EBB-6D18-4AA9-8543-523CEAB32E81}" type="presOf" srcId="{541201B8-4068-4A44-B582-36F1542C9C5A}" destId="{8E9B878C-7771-4DD8-8EB7-7C63402E04EE}" srcOrd="0" destOrd="3" presId="urn:microsoft.com/office/officeart/2005/8/layout/hList1"/>
    <dgm:cxn modelId="{D805E22D-7A1F-47FE-8CEF-15F2ECD31EC7}" srcId="{702DCB60-D6F1-4A37-8037-A60EB8C92D23}" destId="{8668D5B7-B511-44E3-875E-549D388518AD}" srcOrd="4" destOrd="0" parTransId="{1D08323F-E0D8-4F6E-A25B-C571DA7640C0}" sibTransId="{6F34EBF3-00CB-4C9B-8208-ACC654C18221}"/>
    <dgm:cxn modelId="{23ED5FC7-A40D-43B2-843F-383E1BAFDFEE}" type="presOf" srcId="{85251078-0ACD-4C9A-8468-8EC6F0F2DA00}" destId="{0625FBC6-59F0-43D2-9C95-240A08394392}" srcOrd="0" destOrd="0" presId="urn:microsoft.com/office/officeart/2005/8/layout/hList1"/>
    <dgm:cxn modelId="{D430DC87-CB40-4728-A63E-85214FB1A8C6}" type="presOf" srcId="{7902E690-8B01-44A5-A201-7140DE678D46}" destId="{219BB92A-A435-4D08-BB29-8708CF626F35}" srcOrd="0" destOrd="0" presId="urn:microsoft.com/office/officeart/2005/8/layout/hList1"/>
    <dgm:cxn modelId="{002531E4-8EA9-4CB5-9069-BAF4549AA123}" srcId="{9F00E479-ED45-47AD-A9D5-0820CD70570F}" destId="{FD79C74F-DABD-481F-B9F4-90E1512202D5}" srcOrd="2" destOrd="0" parTransId="{D1C65912-1AA8-4F4A-9237-B024BC843695}" sibTransId="{D5C74ECE-70B6-4443-88F8-E394B7E1802E}"/>
    <dgm:cxn modelId="{DDA5A644-AC09-420B-BD47-13DD1E54FD5D}" srcId="{702DCB60-D6F1-4A37-8037-A60EB8C92D23}" destId="{B690827B-B60C-46E2-BE75-193D2EBA2DF3}" srcOrd="3" destOrd="0" parTransId="{11A4432C-95A6-442D-BB05-5F690FCB859E}" sibTransId="{B0E316C1-0685-4996-882D-7AC3F275E0E7}"/>
    <dgm:cxn modelId="{39D4F2B9-2F5A-4154-A4BC-2C69ACDA7FD6}" srcId="{9F00E479-ED45-47AD-A9D5-0820CD70570F}" destId="{4640E2EA-2597-49D1-BFAB-8C79D0831207}" srcOrd="4" destOrd="0" parTransId="{5F3A9D83-7186-4517-BB67-063A4C88D2C7}" sibTransId="{FB9298E4-5C82-4440-A5D5-3E427131BD56}"/>
    <dgm:cxn modelId="{93EDC1DD-BD54-41D1-8E49-DF01F67D5A6C}" type="presOf" srcId="{FD79C74F-DABD-481F-B9F4-90E1512202D5}" destId="{8E9B878C-7771-4DD8-8EB7-7C63402E04EE}" srcOrd="0" destOrd="2" presId="urn:microsoft.com/office/officeart/2005/8/layout/hList1"/>
    <dgm:cxn modelId="{212E6745-C6AE-46F0-9448-C184CCD2CC1F}" type="presOf" srcId="{9F00E479-ED45-47AD-A9D5-0820CD70570F}" destId="{A8823CCE-E1FF-4228-B499-9EC48887F0F0}" srcOrd="0" destOrd="0" presId="urn:microsoft.com/office/officeart/2005/8/layout/hList1"/>
    <dgm:cxn modelId="{1E461A06-DE1F-462A-B558-022B3E889FDA}" type="presOf" srcId="{35119932-F14E-4998-91F9-9F1B3847408D}" destId="{219BB92A-A435-4D08-BB29-8708CF626F35}" srcOrd="0" destOrd="2" presId="urn:microsoft.com/office/officeart/2005/8/layout/hList1"/>
    <dgm:cxn modelId="{B9D5FB00-0417-4CCB-9123-F9260F67AADB}" srcId="{9F00E479-ED45-47AD-A9D5-0820CD70570F}" destId="{8B60A8C4-A98F-4ED5-AE79-416EA1FEE208}" srcOrd="5" destOrd="0" parTransId="{57022A0F-F3E9-470D-9D3B-83524F65F336}" sibTransId="{E0467932-761B-45EA-94E6-8BFD68C8DA5B}"/>
    <dgm:cxn modelId="{C3266DE6-00BD-4377-9C07-E9DC4BDA9EE1}" type="presOf" srcId="{40FD3F2A-C416-431E-95FB-0299F7CD11CC}" destId="{8E9B878C-7771-4DD8-8EB7-7C63402E04EE}" srcOrd="0" destOrd="0" presId="urn:microsoft.com/office/officeart/2005/8/layout/hList1"/>
    <dgm:cxn modelId="{07D3D610-BD4D-4ABC-85A4-D9BC1E88B652}" type="presParOf" srcId="{0625FBC6-59F0-43D2-9C95-240A08394392}" destId="{27C1A314-6184-4B0D-87DA-048EC0D23089}" srcOrd="0" destOrd="0" presId="urn:microsoft.com/office/officeart/2005/8/layout/hList1"/>
    <dgm:cxn modelId="{FE62D025-D05A-4118-AFE8-A02110AAF8B5}" type="presParOf" srcId="{27C1A314-6184-4B0D-87DA-048EC0D23089}" destId="{A8823CCE-E1FF-4228-B499-9EC48887F0F0}" srcOrd="0" destOrd="0" presId="urn:microsoft.com/office/officeart/2005/8/layout/hList1"/>
    <dgm:cxn modelId="{F97D23FA-D4E1-4FF4-84D2-9334C621D6CF}" type="presParOf" srcId="{27C1A314-6184-4B0D-87DA-048EC0D23089}" destId="{8E9B878C-7771-4DD8-8EB7-7C63402E04EE}" srcOrd="1" destOrd="0" presId="urn:microsoft.com/office/officeart/2005/8/layout/hList1"/>
    <dgm:cxn modelId="{6EB49CB4-A378-4D51-8054-18C5601F7BD6}" type="presParOf" srcId="{0625FBC6-59F0-43D2-9C95-240A08394392}" destId="{3C536CFA-C83E-4CC6-BF5B-FF32AE81AA1D}" srcOrd="1" destOrd="0" presId="urn:microsoft.com/office/officeart/2005/8/layout/hList1"/>
    <dgm:cxn modelId="{CA937812-4BFA-4E31-A77F-70FE891C87B5}" type="presParOf" srcId="{0625FBC6-59F0-43D2-9C95-240A08394392}" destId="{21F4945E-0AA1-4B9F-BD18-FB4F9FD90463}" srcOrd="2" destOrd="0" presId="urn:microsoft.com/office/officeart/2005/8/layout/hList1"/>
    <dgm:cxn modelId="{E15F909C-5F23-4112-A3A8-43341D28F4CA}" type="presParOf" srcId="{21F4945E-0AA1-4B9F-BD18-FB4F9FD90463}" destId="{4B97515E-9BAA-456C-85FA-A605BFC48E0B}" srcOrd="0" destOrd="0" presId="urn:microsoft.com/office/officeart/2005/8/layout/hList1"/>
    <dgm:cxn modelId="{B5642806-C49D-4D78-8402-972F004FE364}" type="presParOf" srcId="{21F4945E-0AA1-4B9F-BD18-FB4F9FD90463}" destId="{219BB92A-A435-4D08-BB29-8708CF626F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D21994-1EA8-4AF9-B659-DD28C4EE1949}" type="doc">
      <dgm:prSet loTypeId="urn:microsoft.com/office/officeart/2005/8/layout/h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C562D6C-E5F3-4924-9508-FD5F84690807}">
      <dgm:prSet phldrT="[Текст]" custT="1"/>
      <dgm:spPr/>
      <dgm:t>
        <a:bodyPr/>
        <a:lstStyle/>
        <a:p>
          <a:r>
            <a:rPr lang="ru-RU" sz="1800" dirty="0" smtClean="0"/>
            <a:t>Государственный (надзор)</a:t>
          </a:r>
          <a:endParaRPr lang="ru-RU" sz="1800" dirty="0"/>
        </a:p>
      </dgm:t>
    </dgm:pt>
    <dgm:pt modelId="{61C71810-53CC-41DA-8637-6BF3F284FC9C}" type="parTrans" cxnId="{0C4F0BAF-83D1-47DC-B336-7D2EB6BA3527}">
      <dgm:prSet/>
      <dgm:spPr/>
      <dgm:t>
        <a:bodyPr/>
        <a:lstStyle/>
        <a:p>
          <a:endParaRPr lang="ru-RU"/>
        </a:p>
      </dgm:t>
    </dgm:pt>
    <dgm:pt modelId="{510E6A0F-D4D1-460E-A505-349EA13C4DE8}" type="sibTrans" cxnId="{0C4F0BAF-83D1-47DC-B336-7D2EB6BA3527}">
      <dgm:prSet/>
      <dgm:spPr/>
      <dgm:t>
        <a:bodyPr/>
        <a:lstStyle/>
        <a:p>
          <a:endParaRPr lang="ru-RU"/>
        </a:p>
      </dgm:t>
    </dgm:pt>
    <dgm:pt modelId="{A24F1B69-A121-4E70-8543-461E946C7F41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/>
            <a:t> деятельность направлена на предупреждение, выявление и пресечение нарушений требований природоохранного законодательства посредством организации и проведения проверок, принятие предусмотренных законодательством РФ мер по пресечению и (или) устранению последствий выявленных нарушений, и деятельность по систематическому наблюдению за исполнением обязательных требований, анализу и прогнозированию состояния соблюдения обязательных требований при осуществлении хозяйственной деятельности</a:t>
          </a:r>
        </a:p>
      </dgm:t>
    </dgm:pt>
    <dgm:pt modelId="{C2D65905-8A79-4946-B7C7-3A44A9E57D22}" type="parTrans" cxnId="{9945AAF0-987A-416F-8624-68ED4D16522F}">
      <dgm:prSet/>
      <dgm:spPr/>
      <dgm:t>
        <a:bodyPr/>
        <a:lstStyle/>
        <a:p>
          <a:endParaRPr lang="ru-RU"/>
        </a:p>
      </dgm:t>
    </dgm:pt>
    <dgm:pt modelId="{51867E29-9516-4C53-80B6-D2787F42D0B0}" type="sibTrans" cxnId="{9945AAF0-987A-416F-8624-68ED4D16522F}">
      <dgm:prSet/>
      <dgm:spPr/>
      <dgm:t>
        <a:bodyPr/>
        <a:lstStyle/>
        <a:p>
          <a:endParaRPr lang="ru-RU"/>
        </a:p>
      </dgm:t>
    </dgm:pt>
    <dgm:pt modelId="{E3B3B7A5-ED45-444A-B67B-12A3CD0689BC}">
      <dgm:prSet phldrT="[Текст]" custT="1"/>
      <dgm:spPr/>
      <dgm:t>
        <a:bodyPr/>
        <a:lstStyle/>
        <a:p>
          <a:r>
            <a:rPr lang="ru-RU" sz="1800" dirty="0" smtClean="0"/>
            <a:t>Производственный</a:t>
          </a:r>
          <a:endParaRPr lang="ru-RU" sz="1800" dirty="0"/>
        </a:p>
      </dgm:t>
    </dgm:pt>
    <dgm:pt modelId="{6C0E9EFC-1ECE-48FC-B149-25EF5023799C}" type="parTrans" cxnId="{1E924ACD-04EC-4906-B450-3045A5EC638A}">
      <dgm:prSet/>
      <dgm:spPr/>
      <dgm:t>
        <a:bodyPr/>
        <a:lstStyle/>
        <a:p>
          <a:endParaRPr lang="ru-RU"/>
        </a:p>
      </dgm:t>
    </dgm:pt>
    <dgm:pt modelId="{063A1E29-AA45-4EF1-8631-00006B9B1DB9}" type="sibTrans" cxnId="{1E924ACD-04EC-4906-B450-3045A5EC638A}">
      <dgm:prSet/>
      <dgm:spPr/>
      <dgm:t>
        <a:bodyPr/>
        <a:lstStyle/>
        <a:p>
          <a:endParaRPr lang="ru-RU"/>
        </a:p>
      </dgm:t>
    </dgm:pt>
    <dgm:pt modelId="{45813E76-C411-4CFC-B7B0-430627B3B3A1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dirty="0" smtClean="0"/>
            <a:t> осуществляется в целях обеспечения выполнения в процессе хозяйственной и иной деятельности мероприятий по охране окружающей среды, рациональному использованию и восстановлению природных ресурсов, а также в целях соблюдения требований в области охраны окружающей среды, установленных законодательством в области охраны окружающей среды</a:t>
          </a:r>
          <a:endParaRPr lang="ru-RU" sz="1700" dirty="0"/>
        </a:p>
      </dgm:t>
    </dgm:pt>
    <dgm:pt modelId="{1CE5BF31-8815-4FD6-A8F9-DCBF02044230}" type="parTrans" cxnId="{7B8DFFAB-CCF6-4B6E-A21A-105168358CAB}">
      <dgm:prSet/>
      <dgm:spPr/>
      <dgm:t>
        <a:bodyPr/>
        <a:lstStyle/>
        <a:p>
          <a:endParaRPr lang="ru-RU"/>
        </a:p>
      </dgm:t>
    </dgm:pt>
    <dgm:pt modelId="{2BFD15F0-AFAD-453D-B3D1-00F8452101FC}" type="sibTrans" cxnId="{7B8DFFAB-CCF6-4B6E-A21A-105168358CAB}">
      <dgm:prSet/>
      <dgm:spPr/>
      <dgm:t>
        <a:bodyPr/>
        <a:lstStyle/>
        <a:p>
          <a:endParaRPr lang="ru-RU"/>
        </a:p>
      </dgm:t>
    </dgm:pt>
    <dgm:pt modelId="{F8AF46B9-0FE3-4663-9BB6-035C86694276}">
      <dgm:prSet phldrT="[Текст]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300" dirty="0"/>
        </a:p>
      </dgm:t>
    </dgm:pt>
    <dgm:pt modelId="{887F1CBC-D063-493E-A6DC-CC59F3560B8E}" type="parTrans" cxnId="{BECA5483-CEA2-44B4-9492-6335A5575180}">
      <dgm:prSet/>
      <dgm:spPr/>
      <dgm:t>
        <a:bodyPr/>
        <a:lstStyle/>
        <a:p>
          <a:endParaRPr lang="ru-RU"/>
        </a:p>
      </dgm:t>
    </dgm:pt>
    <dgm:pt modelId="{9A6D5B96-3713-441F-BE5A-7D5121F5C519}" type="sibTrans" cxnId="{BECA5483-CEA2-44B4-9492-6335A5575180}">
      <dgm:prSet/>
      <dgm:spPr/>
      <dgm:t>
        <a:bodyPr/>
        <a:lstStyle/>
        <a:p>
          <a:endParaRPr lang="ru-RU"/>
        </a:p>
      </dgm:t>
    </dgm:pt>
    <dgm:pt modelId="{3FA18816-2ADA-4E9C-B8BB-A098E579F570}">
      <dgm:prSet phldrT="[Текст]" custT="1"/>
      <dgm:spPr/>
      <dgm:t>
        <a:bodyPr/>
        <a:lstStyle/>
        <a:p>
          <a:r>
            <a:rPr lang="ru-RU" sz="1800" dirty="0" smtClean="0"/>
            <a:t>Общественный</a:t>
          </a:r>
          <a:endParaRPr lang="ru-RU" sz="1800" dirty="0"/>
        </a:p>
      </dgm:t>
    </dgm:pt>
    <dgm:pt modelId="{0ADCDFED-9AF0-4A36-82F5-9B4784E89C9C}" type="parTrans" cxnId="{3387A6A1-0F0B-4E19-98F7-7C668FD702AC}">
      <dgm:prSet/>
      <dgm:spPr/>
      <dgm:t>
        <a:bodyPr/>
        <a:lstStyle/>
        <a:p>
          <a:endParaRPr lang="ru-RU"/>
        </a:p>
      </dgm:t>
    </dgm:pt>
    <dgm:pt modelId="{2836D8F6-9761-404B-BF81-4BC0F1CCCC52}" type="sibTrans" cxnId="{3387A6A1-0F0B-4E19-98F7-7C668FD702AC}">
      <dgm:prSet/>
      <dgm:spPr/>
      <dgm:t>
        <a:bodyPr/>
        <a:lstStyle/>
        <a:p>
          <a:endParaRPr lang="ru-RU"/>
        </a:p>
      </dgm:t>
    </dgm:pt>
    <dgm:pt modelId="{ACD075F9-43A5-4EB8-BA86-BF5040AFABFA}">
      <dgm:prSet phldrT="[Текст]" custT="1"/>
      <dgm:spPr/>
      <dgm:t>
        <a:bodyPr/>
        <a:lstStyle/>
        <a:p>
          <a:r>
            <a:rPr lang="ru-RU" sz="1800" dirty="0" smtClean="0"/>
            <a:t>осуществляется в целях реализации права каждого на благоприятную окружающую среду и предотвращения нарушения законодательства в области охраны окружающей среды</a:t>
          </a:r>
          <a:endParaRPr lang="ru-RU" sz="1800" dirty="0"/>
        </a:p>
      </dgm:t>
    </dgm:pt>
    <dgm:pt modelId="{ADCF911F-CC01-4320-A9A9-23FC10DB8AEB}" type="parTrans" cxnId="{8D92067F-4675-4958-96DB-8B8E3A6E3DB6}">
      <dgm:prSet/>
      <dgm:spPr/>
      <dgm:t>
        <a:bodyPr/>
        <a:lstStyle/>
        <a:p>
          <a:endParaRPr lang="ru-RU"/>
        </a:p>
      </dgm:t>
    </dgm:pt>
    <dgm:pt modelId="{76E930D4-BEC4-4F02-8AAC-9D40F2EEB1C9}" type="sibTrans" cxnId="{8D92067F-4675-4958-96DB-8B8E3A6E3DB6}">
      <dgm:prSet/>
      <dgm:spPr/>
      <dgm:t>
        <a:bodyPr/>
        <a:lstStyle/>
        <a:p>
          <a:endParaRPr lang="ru-RU"/>
        </a:p>
      </dgm:t>
    </dgm:pt>
    <dgm:pt modelId="{93EDF317-6787-4406-9AC6-F6B1B4C8AE4E}">
      <dgm:prSet phldrT="[Текст]" custT="1"/>
      <dgm:spPr/>
      <dgm:t>
        <a:bodyPr/>
        <a:lstStyle/>
        <a:p>
          <a:r>
            <a:rPr lang="ru-RU" sz="1800" dirty="0" smtClean="0"/>
            <a:t>Профсоюзы, общественные объединения, трудовые коллективы, отдельные граждане</a:t>
          </a:r>
          <a:endParaRPr lang="ru-RU" sz="1800" dirty="0"/>
        </a:p>
      </dgm:t>
    </dgm:pt>
    <dgm:pt modelId="{704F307A-D294-448E-94D6-13127A1F6DC5}" type="parTrans" cxnId="{478B3B1C-4DB6-4EC0-A661-BE07F23424BC}">
      <dgm:prSet/>
      <dgm:spPr/>
      <dgm:t>
        <a:bodyPr/>
        <a:lstStyle/>
        <a:p>
          <a:endParaRPr lang="ru-RU"/>
        </a:p>
      </dgm:t>
    </dgm:pt>
    <dgm:pt modelId="{86396DE7-9EE9-43CA-B3F5-151CFE2E9B40}" type="sibTrans" cxnId="{478B3B1C-4DB6-4EC0-A661-BE07F23424BC}">
      <dgm:prSet/>
      <dgm:spPr/>
      <dgm:t>
        <a:bodyPr/>
        <a:lstStyle/>
        <a:p>
          <a:endParaRPr lang="ru-RU"/>
        </a:p>
      </dgm:t>
    </dgm:pt>
    <dgm:pt modelId="{C1980898-3148-4909-B3DA-1053FAA7963C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dirty="0" smtClean="0"/>
            <a:t> Эколог на предприятии</a:t>
          </a:r>
          <a:endParaRPr lang="ru-RU" sz="1700" dirty="0"/>
        </a:p>
      </dgm:t>
    </dgm:pt>
    <dgm:pt modelId="{176B3E38-E0B6-4A98-8106-2E1204E2EBC6}" type="parTrans" cxnId="{0A46C7BE-4AFB-4260-892C-40B00DE0864E}">
      <dgm:prSet/>
      <dgm:spPr/>
      <dgm:t>
        <a:bodyPr/>
        <a:lstStyle/>
        <a:p>
          <a:endParaRPr lang="ru-RU"/>
        </a:p>
      </dgm:t>
    </dgm:pt>
    <dgm:pt modelId="{DD54A23E-A7A1-4084-ACA2-B06781DE8C84}" type="sibTrans" cxnId="{0A46C7BE-4AFB-4260-892C-40B00DE0864E}">
      <dgm:prSet/>
      <dgm:spPr/>
      <dgm:t>
        <a:bodyPr/>
        <a:lstStyle/>
        <a:p>
          <a:endParaRPr lang="ru-RU"/>
        </a:p>
      </dgm:t>
    </dgm:pt>
    <dgm:pt modelId="{FC4E4010-320D-45D6-8669-72EBC7A1C311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0" i="0" dirty="0" smtClean="0"/>
            <a:t> осуществляется уполномоченными государственными органам(г</a:t>
          </a:r>
          <a:r>
            <a:rPr lang="ru-RU" sz="1400" dirty="0" smtClean="0"/>
            <a:t>осударственный экологический инспектор)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/>
        </a:p>
      </dgm:t>
    </dgm:pt>
    <dgm:pt modelId="{AF6382A1-C981-463C-BA8D-297A017197B6}" type="parTrans" cxnId="{727629F1-015D-452B-85B4-997F42CE449D}">
      <dgm:prSet/>
      <dgm:spPr/>
      <dgm:t>
        <a:bodyPr/>
        <a:lstStyle/>
        <a:p>
          <a:endParaRPr lang="ru-RU"/>
        </a:p>
      </dgm:t>
    </dgm:pt>
    <dgm:pt modelId="{3E7F78EB-018E-4358-A43C-685EA30FDA04}" type="sibTrans" cxnId="{727629F1-015D-452B-85B4-997F42CE449D}">
      <dgm:prSet/>
      <dgm:spPr/>
      <dgm:t>
        <a:bodyPr/>
        <a:lstStyle/>
        <a:p>
          <a:endParaRPr lang="ru-RU"/>
        </a:p>
      </dgm:t>
    </dgm:pt>
    <dgm:pt modelId="{22878009-6DE3-44C5-90C1-C64F843B4EF7}" type="pres">
      <dgm:prSet presAssocID="{DCD21994-1EA8-4AF9-B659-DD28C4EE19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08729E-7FF7-4127-ADB7-5649952B4472}" type="pres">
      <dgm:prSet presAssocID="{CC562D6C-E5F3-4924-9508-FD5F84690807}" presName="composite" presStyleCnt="0"/>
      <dgm:spPr/>
      <dgm:t>
        <a:bodyPr/>
        <a:lstStyle/>
        <a:p>
          <a:endParaRPr lang="ru-RU"/>
        </a:p>
      </dgm:t>
    </dgm:pt>
    <dgm:pt modelId="{56BC6012-FA1B-48D3-B3E5-32969D2D2FA2}" type="pres">
      <dgm:prSet presAssocID="{CC562D6C-E5F3-4924-9508-FD5F8469080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C04BE-F67E-4CDE-A1AD-6AF1A76C6A1B}" type="pres">
      <dgm:prSet presAssocID="{CC562D6C-E5F3-4924-9508-FD5F8469080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88086-B36E-4B0A-A515-ADFDFB1086F7}" type="pres">
      <dgm:prSet presAssocID="{510E6A0F-D4D1-460E-A505-349EA13C4DE8}" presName="space" presStyleCnt="0"/>
      <dgm:spPr/>
      <dgm:t>
        <a:bodyPr/>
        <a:lstStyle/>
        <a:p>
          <a:endParaRPr lang="ru-RU"/>
        </a:p>
      </dgm:t>
    </dgm:pt>
    <dgm:pt modelId="{BE47B6FD-12C4-4E53-BB42-446748C8CB48}" type="pres">
      <dgm:prSet presAssocID="{E3B3B7A5-ED45-444A-B67B-12A3CD0689BC}" presName="composite" presStyleCnt="0"/>
      <dgm:spPr/>
      <dgm:t>
        <a:bodyPr/>
        <a:lstStyle/>
        <a:p>
          <a:endParaRPr lang="ru-RU"/>
        </a:p>
      </dgm:t>
    </dgm:pt>
    <dgm:pt modelId="{E24B1B57-6274-44E1-8E27-6AAD1671C6EC}" type="pres">
      <dgm:prSet presAssocID="{E3B3B7A5-ED45-444A-B67B-12A3CD0689B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F13CCD-4E33-4905-9A52-BA4075D0475A}" type="pres">
      <dgm:prSet presAssocID="{E3B3B7A5-ED45-444A-B67B-12A3CD0689B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D3840-D929-40F1-BB14-E2B49677DE5D}" type="pres">
      <dgm:prSet presAssocID="{063A1E29-AA45-4EF1-8631-00006B9B1DB9}" presName="space" presStyleCnt="0"/>
      <dgm:spPr/>
      <dgm:t>
        <a:bodyPr/>
        <a:lstStyle/>
        <a:p>
          <a:endParaRPr lang="ru-RU"/>
        </a:p>
      </dgm:t>
    </dgm:pt>
    <dgm:pt modelId="{4538D0EE-B847-4655-A55B-E8407A2EBFA9}" type="pres">
      <dgm:prSet presAssocID="{3FA18816-2ADA-4E9C-B8BB-A098E579F570}" presName="composite" presStyleCnt="0"/>
      <dgm:spPr/>
      <dgm:t>
        <a:bodyPr/>
        <a:lstStyle/>
        <a:p>
          <a:endParaRPr lang="ru-RU"/>
        </a:p>
      </dgm:t>
    </dgm:pt>
    <dgm:pt modelId="{A9204439-292B-44E5-8801-A3545EAC8A56}" type="pres">
      <dgm:prSet presAssocID="{3FA18816-2ADA-4E9C-B8BB-A098E579F57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1607A-E09C-44A6-9250-9042B457EE26}" type="pres">
      <dgm:prSet presAssocID="{3FA18816-2ADA-4E9C-B8BB-A098E579F57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B6BF2C-881B-4E0E-887A-FC6BC0E3E268}" type="presOf" srcId="{A24F1B69-A121-4E70-8543-461E946C7F41}" destId="{ED6C04BE-F67E-4CDE-A1AD-6AF1A76C6A1B}" srcOrd="0" destOrd="0" presId="urn:microsoft.com/office/officeart/2005/8/layout/hList1"/>
    <dgm:cxn modelId="{633FFEC6-3F46-4D05-9841-59BE6E1AE9CE}" type="presOf" srcId="{DCD21994-1EA8-4AF9-B659-DD28C4EE1949}" destId="{22878009-6DE3-44C5-90C1-C64F843B4EF7}" srcOrd="0" destOrd="0" presId="urn:microsoft.com/office/officeart/2005/8/layout/hList1"/>
    <dgm:cxn modelId="{727629F1-015D-452B-85B4-997F42CE449D}" srcId="{CC562D6C-E5F3-4924-9508-FD5F84690807}" destId="{FC4E4010-320D-45D6-8669-72EBC7A1C311}" srcOrd="1" destOrd="0" parTransId="{AF6382A1-C981-463C-BA8D-297A017197B6}" sibTransId="{3E7F78EB-018E-4358-A43C-685EA30FDA04}"/>
    <dgm:cxn modelId="{7B8DFFAB-CCF6-4B6E-A21A-105168358CAB}" srcId="{E3B3B7A5-ED45-444A-B67B-12A3CD0689BC}" destId="{45813E76-C411-4CFC-B7B0-430627B3B3A1}" srcOrd="0" destOrd="0" parTransId="{1CE5BF31-8815-4FD6-A8F9-DCBF02044230}" sibTransId="{2BFD15F0-AFAD-453D-B3D1-00F8452101FC}"/>
    <dgm:cxn modelId="{DD82D152-972D-4842-893F-A68ADF6D24FF}" type="presOf" srcId="{C1980898-3148-4909-B3DA-1053FAA7963C}" destId="{14F13CCD-4E33-4905-9A52-BA4075D0475A}" srcOrd="0" destOrd="1" presId="urn:microsoft.com/office/officeart/2005/8/layout/hList1"/>
    <dgm:cxn modelId="{7A13190A-F485-4711-AB06-F58F31738F91}" type="presOf" srcId="{ACD075F9-43A5-4EB8-BA86-BF5040AFABFA}" destId="{D421607A-E09C-44A6-9250-9042B457EE26}" srcOrd="0" destOrd="0" presId="urn:microsoft.com/office/officeart/2005/8/layout/hList1"/>
    <dgm:cxn modelId="{0C4F0BAF-83D1-47DC-B336-7D2EB6BA3527}" srcId="{DCD21994-1EA8-4AF9-B659-DD28C4EE1949}" destId="{CC562D6C-E5F3-4924-9508-FD5F84690807}" srcOrd="0" destOrd="0" parTransId="{61C71810-53CC-41DA-8637-6BF3F284FC9C}" sibTransId="{510E6A0F-D4D1-460E-A505-349EA13C4DE8}"/>
    <dgm:cxn modelId="{9945AAF0-987A-416F-8624-68ED4D16522F}" srcId="{CC562D6C-E5F3-4924-9508-FD5F84690807}" destId="{A24F1B69-A121-4E70-8543-461E946C7F41}" srcOrd="0" destOrd="0" parTransId="{C2D65905-8A79-4946-B7C7-3A44A9E57D22}" sibTransId="{51867E29-9516-4C53-80B6-D2787F42D0B0}"/>
    <dgm:cxn modelId="{4EFCF72A-1577-4F9D-A944-19368155B0F1}" type="presOf" srcId="{3FA18816-2ADA-4E9C-B8BB-A098E579F570}" destId="{A9204439-292B-44E5-8801-A3545EAC8A56}" srcOrd="0" destOrd="0" presId="urn:microsoft.com/office/officeart/2005/8/layout/hList1"/>
    <dgm:cxn modelId="{F8761546-C97C-4F96-86C5-70B4EDC05886}" type="presOf" srcId="{E3B3B7A5-ED45-444A-B67B-12A3CD0689BC}" destId="{E24B1B57-6274-44E1-8E27-6AAD1671C6EC}" srcOrd="0" destOrd="0" presId="urn:microsoft.com/office/officeart/2005/8/layout/hList1"/>
    <dgm:cxn modelId="{7CC1897A-E4C3-4F4D-980D-9067E354A4BD}" type="presOf" srcId="{93EDF317-6787-4406-9AC6-F6B1B4C8AE4E}" destId="{D421607A-E09C-44A6-9250-9042B457EE26}" srcOrd="0" destOrd="1" presId="urn:microsoft.com/office/officeart/2005/8/layout/hList1"/>
    <dgm:cxn modelId="{BECA5483-CEA2-44B4-9492-6335A5575180}" srcId="{E3B3B7A5-ED45-444A-B67B-12A3CD0689BC}" destId="{F8AF46B9-0FE3-4663-9BB6-035C86694276}" srcOrd="2" destOrd="0" parTransId="{887F1CBC-D063-493E-A6DC-CC59F3560B8E}" sibTransId="{9A6D5B96-3713-441F-BE5A-7D5121F5C519}"/>
    <dgm:cxn modelId="{3387A6A1-0F0B-4E19-98F7-7C668FD702AC}" srcId="{DCD21994-1EA8-4AF9-B659-DD28C4EE1949}" destId="{3FA18816-2ADA-4E9C-B8BB-A098E579F570}" srcOrd="2" destOrd="0" parTransId="{0ADCDFED-9AF0-4A36-82F5-9B4784E89C9C}" sibTransId="{2836D8F6-9761-404B-BF81-4BC0F1CCCC52}"/>
    <dgm:cxn modelId="{D877E1D4-6729-424B-BB64-BB081C1D07EC}" type="presOf" srcId="{CC562D6C-E5F3-4924-9508-FD5F84690807}" destId="{56BC6012-FA1B-48D3-B3E5-32969D2D2FA2}" srcOrd="0" destOrd="0" presId="urn:microsoft.com/office/officeart/2005/8/layout/hList1"/>
    <dgm:cxn modelId="{D376D3A3-89D2-4AD2-A32C-F4955E113C16}" type="presOf" srcId="{FC4E4010-320D-45D6-8669-72EBC7A1C311}" destId="{ED6C04BE-F67E-4CDE-A1AD-6AF1A76C6A1B}" srcOrd="0" destOrd="1" presId="urn:microsoft.com/office/officeart/2005/8/layout/hList1"/>
    <dgm:cxn modelId="{21C139AA-DCEB-4012-9A7C-6AAA9A318C51}" type="presOf" srcId="{F8AF46B9-0FE3-4663-9BB6-035C86694276}" destId="{14F13CCD-4E33-4905-9A52-BA4075D0475A}" srcOrd="0" destOrd="2" presId="urn:microsoft.com/office/officeart/2005/8/layout/hList1"/>
    <dgm:cxn modelId="{8D92067F-4675-4958-96DB-8B8E3A6E3DB6}" srcId="{3FA18816-2ADA-4E9C-B8BB-A098E579F570}" destId="{ACD075F9-43A5-4EB8-BA86-BF5040AFABFA}" srcOrd="0" destOrd="0" parTransId="{ADCF911F-CC01-4320-A9A9-23FC10DB8AEB}" sibTransId="{76E930D4-BEC4-4F02-8AAC-9D40F2EEB1C9}"/>
    <dgm:cxn modelId="{0A46C7BE-4AFB-4260-892C-40B00DE0864E}" srcId="{E3B3B7A5-ED45-444A-B67B-12A3CD0689BC}" destId="{C1980898-3148-4909-B3DA-1053FAA7963C}" srcOrd="1" destOrd="0" parTransId="{176B3E38-E0B6-4A98-8106-2E1204E2EBC6}" sibTransId="{DD54A23E-A7A1-4084-ACA2-B06781DE8C84}"/>
    <dgm:cxn modelId="{478B3B1C-4DB6-4EC0-A661-BE07F23424BC}" srcId="{3FA18816-2ADA-4E9C-B8BB-A098E579F570}" destId="{93EDF317-6787-4406-9AC6-F6B1B4C8AE4E}" srcOrd="1" destOrd="0" parTransId="{704F307A-D294-448E-94D6-13127A1F6DC5}" sibTransId="{86396DE7-9EE9-43CA-B3F5-151CFE2E9B40}"/>
    <dgm:cxn modelId="{5623F7E9-6645-4FB6-9854-66AD31255076}" type="presOf" srcId="{45813E76-C411-4CFC-B7B0-430627B3B3A1}" destId="{14F13CCD-4E33-4905-9A52-BA4075D0475A}" srcOrd="0" destOrd="0" presId="urn:microsoft.com/office/officeart/2005/8/layout/hList1"/>
    <dgm:cxn modelId="{1E924ACD-04EC-4906-B450-3045A5EC638A}" srcId="{DCD21994-1EA8-4AF9-B659-DD28C4EE1949}" destId="{E3B3B7A5-ED45-444A-B67B-12A3CD0689BC}" srcOrd="1" destOrd="0" parTransId="{6C0E9EFC-1ECE-48FC-B149-25EF5023799C}" sibTransId="{063A1E29-AA45-4EF1-8631-00006B9B1DB9}"/>
    <dgm:cxn modelId="{580FD499-ED49-4A5A-8A25-53B26CA71FA5}" type="presParOf" srcId="{22878009-6DE3-44C5-90C1-C64F843B4EF7}" destId="{9B08729E-7FF7-4127-ADB7-5649952B4472}" srcOrd="0" destOrd="0" presId="urn:microsoft.com/office/officeart/2005/8/layout/hList1"/>
    <dgm:cxn modelId="{E8DCDC29-91E4-48BF-B7CB-48C218B9AFAC}" type="presParOf" srcId="{9B08729E-7FF7-4127-ADB7-5649952B4472}" destId="{56BC6012-FA1B-48D3-B3E5-32969D2D2FA2}" srcOrd="0" destOrd="0" presId="urn:microsoft.com/office/officeart/2005/8/layout/hList1"/>
    <dgm:cxn modelId="{8C590A7E-824A-4455-8915-8F5E27893C8A}" type="presParOf" srcId="{9B08729E-7FF7-4127-ADB7-5649952B4472}" destId="{ED6C04BE-F67E-4CDE-A1AD-6AF1A76C6A1B}" srcOrd="1" destOrd="0" presId="urn:microsoft.com/office/officeart/2005/8/layout/hList1"/>
    <dgm:cxn modelId="{32A7160A-4412-4012-9364-7028C137B106}" type="presParOf" srcId="{22878009-6DE3-44C5-90C1-C64F843B4EF7}" destId="{F5388086-B36E-4B0A-A515-ADFDFB1086F7}" srcOrd="1" destOrd="0" presId="urn:microsoft.com/office/officeart/2005/8/layout/hList1"/>
    <dgm:cxn modelId="{B3B2AE59-1E1D-46EA-836E-9B6419C7EE42}" type="presParOf" srcId="{22878009-6DE3-44C5-90C1-C64F843B4EF7}" destId="{BE47B6FD-12C4-4E53-BB42-446748C8CB48}" srcOrd="2" destOrd="0" presId="urn:microsoft.com/office/officeart/2005/8/layout/hList1"/>
    <dgm:cxn modelId="{4349963A-7800-4E4C-B1FD-48E2F291C498}" type="presParOf" srcId="{BE47B6FD-12C4-4E53-BB42-446748C8CB48}" destId="{E24B1B57-6274-44E1-8E27-6AAD1671C6EC}" srcOrd="0" destOrd="0" presId="urn:microsoft.com/office/officeart/2005/8/layout/hList1"/>
    <dgm:cxn modelId="{1762EADE-163C-4F78-900A-77D488370D32}" type="presParOf" srcId="{BE47B6FD-12C4-4E53-BB42-446748C8CB48}" destId="{14F13CCD-4E33-4905-9A52-BA4075D0475A}" srcOrd="1" destOrd="0" presId="urn:microsoft.com/office/officeart/2005/8/layout/hList1"/>
    <dgm:cxn modelId="{14B898A7-9D32-4971-B7F7-B7D69733794D}" type="presParOf" srcId="{22878009-6DE3-44C5-90C1-C64F843B4EF7}" destId="{5E2D3840-D929-40F1-BB14-E2B49677DE5D}" srcOrd="3" destOrd="0" presId="urn:microsoft.com/office/officeart/2005/8/layout/hList1"/>
    <dgm:cxn modelId="{4714CB6F-E88D-4D97-BFCC-A1B71B77D3A5}" type="presParOf" srcId="{22878009-6DE3-44C5-90C1-C64F843B4EF7}" destId="{4538D0EE-B847-4655-A55B-E8407A2EBFA9}" srcOrd="4" destOrd="0" presId="urn:microsoft.com/office/officeart/2005/8/layout/hList1"/>
    <dgm:cxn modelId="{9718B147-812B-403A-826A-D50014473AE9}" type="presParOf" srcId="{4538D0EE-B847-4655-A55B-E8407A2EBFA9}" destId="{A9204439-292B-44E5-8801-A3545EAC8A56}" srcOrd="0" destOrd="0" presId="urn:microsoft.com/office/officeart/2005/8/layout/hList1"/>
    <dgm:cxn modelId="{392C44E4-4B57-4488-8149-51639BD367F5}" type="presParOf" srcId="{4538D0EE-B847-4655-A55B-E8407A2EBFA9}" destId="{D421607A-E09C-44A6-9250-9042B457EE2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927045-4FE3-4030-AC79-0957F1783AA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FA54CF-685C-4EF9-8821-5370A679C6AF}">
      <dgm:prSet phldrT="[Текст]"/>
      <dgm:spPr/>
      <dgm:t>
        <a:bodyPr/>
        <a:lstStyle/>
        <a:p>
          <a:r>
            <a:rPr lang="ba-RU" dirty="0" smtClean="0">
              <a:solidFill>
                <a:schemeClr val="tx1"/>
              </a:solidFill>
            </a:rPr>
            <a:t>Экологические преступления</a:t>
          </a:r>
        </a:p>
        <a:p>
          <a:r>
            <a:rPr lang="ba-RU" dirty="0" smtClean="0">
              <a:solidFill>
                <a:schemeClr val="tx1"/>
              </a:solidFill>
            </a:rPr>
            <a:t>(уголовные правонарушения)</a:t>
          </a:r>
          <a:endParaRPr lang="ru-RU" dirty="0">
            <a:solidFill>
              <a:schemeClr val="tx1"/>
            </a:solidFill>
          </a:endParaRPr>
        </a:p>
      </dgm:t>
    </dgm:pt>
    <dgm:pt modelId="{C7E0291A-D1A9-4F95-B58B-B6A4D104F814}" type="parTrans" cxnId="{A2FC1771-43BB-490F-99D5-9D6309EBD4CC}">
      <dgm:prSet/>
      <dgm:spPr/>
      <dgm:t>
        <a:bodyPr/>
        <a:lstStyle/>
        <a:p>
          <a:endParaRPr lang="ru-RU"/>
        </a:p>
      </dgm:t>
    </dgm:pt>
    <dgm:pt modelId="{3C4D9468-5E6F-4938-8BBF-41D888612E9A}" type="sibTrans" cxnId="{A2FC1771-43BB-490F-99D5-9D6309EBD4CC}">
      <dgm:prSet/>
      <dgm:spPr/>
      <dgm:t>
        <a:bodyPr/>
        <a:lstStyle/>
        <a:p>
          <a:endParaRPr lang="ru-RU"/>
        </a:p>
      </dgm:t>
    </dgm:pt>
    <dgm:pt modelId="{F5D49598-21BB-4DAE-BD8F-F5E36F0BA029}">
      <dgm:prSet phldrT="[Текст]"/>
      <dgm:spPr/>
      <dgm:t>
        <a:bodyPr/>
        <a:lstStyle/>
        <a:p>
          <a:r>
            <a:rPr lang="ba-RU" dirty="0" smtClean="0">
              <a:solidFill>
                <a:schemeClr val="tx1"/>
              </a:solidFill>
            </a:rPr>
            <a:t>Экологические проступки</a:t>
          </a:r>
          <a:endParaRPr lang="ru-RU" dirty="0">
            <a:solidFill>
              <a:schemeClr val="tx1"/>
            </a:solidFill>
          </a:endParaRPr>
        </a:p>
      </dgm:t>
    </dgm:pt>
    <dgm:pt modelId="{87FB5878-7468-4D16-889C-2A83C2CFF0A9}" type="parTrans" cxnId="{F1AE30A1-1E50-4CED-80B8-55B6411C7B75}">
      <dgm:prSet/>
      <dgm:spPr/>
      <dgm:t>
        <a:bodyPr/>
        <a:lstStyle/>
        <a:p>
          <a:endParaRPr lang="ru-RU"/>
        </a:p>
      </dgm:t>
    </dgm:pt>
    <dgm:pt modelId="{BD2B0D7E-3F1C-4775-96E4-5B7BBCE9ABB2}" type="sibTrans" cxnId="{F1AE30A1-1E50-4CED-80B8-55B6411C7B75}">
      <dgm:prSet/>
      <dgm:spPr/>
      <dgm:t>
        <a:bodyPr/>
        <a:lstStyle/>
        <a:p>
          <a:endParaRPr lang="ru-RU"/>
        </a:p>
      </dgm:t>
    </dgm:pt>
    <dgm:pt modelId="{EB52C823-71E5-432C-A5B8-79EA98361554}">
      <dgm:prSet phldrT="[Текст]" custT="1"/>
      <dgm:spPr/>
      <dgm:t>
        <a:bodyPr/>
        <a:lstStyle/>
        <a:p>
          <a:r>
            <a:rPr lang="ba-RU" sz="1800" dirty="0" smtClean="0"/>
            <a:t>административные правонарушения</a:t>
          </a:r>
          <a:endParaRPr lang="ru-RU" sz="1800" dirty="0"/>
        </a:p>
      </dgm:t>
    </dgm:pt>
    <dgm:pt modelId="{A25256C9-FA23-4D2A-A525-331841E05ACA}" type="parTrans" cxnId="{4099A46F-1020-4B9A-B945-FDD19175349E}">
      <dgm:prSet/>
      <dgm:spPr/>
      <dgm:t>
        <a:bodyPr/>
        <a:lstStyle/>
        <a:p>
          <a:endParaRPr lang="ru-RU"/>
        </a:p>
      </dgm:t>
    </dgm:pt>
    <dgm:pt modelId="{3E69223A-86B5-4F61-B926-32EFA1278424}" type="sibTrans" cxnId="{4099A46F-1020-4B9A-B945-FDD19175349E}">
      <dgm:prSet/>
      <dgm:spPr/>
      <dgm:t>
        <a:bodyPr/>
        <a:lstStyle/>
        <a:p>
          <a:endParaRPr lang="ru-RU"/>
        </a:p>
      </dgm:t>
    </dgm:pt>
    <dgm:pt modelId="{B30AA3AF-E7D9-423E-9CC1-A330767CDA8F}">
      <dgm:prSet phldrT="[Текст]" custT="1"/>
      <dgm:spPr/>
      <dgm:t>
        <a:bodyPr/>
        <a:lstStyle/>
        <a:p>
          <a:r>
            <a:rPr lang="ba-RU" sz="1800" dirty="0" smtClean="0"/>
            <a:t>гражданские правонарушения</a:t>
          </a:r>
          <a:endParaRPr lang="ru-RU" sz="1800" dirty="0"/>
        </a:p>
      </dgm:t>
    </dgm:pt>
    <dgm:pt modelId="{138B5310-C768-44E0-B67B-3912EFB1D737}" type="parTrans" cxnId="{941A7E80-248C-4AF1-863E-AC8EE724158B}">
      <dgm:prSet/>
      <dgm:spPr/>
      <dgm:t>
        <a:bodyPr/>
        <a:lstStyle/>
        <a:p>
          <a:endParaRPr lang="ru-RU"/>
        </a:p>
      </dgm:t>
    </dgm:pt>
    <dgm:pt modelId="{D2CA5CF6-8CF5-42AC-B337-772D324A6EF5}" type="sibTrans" cxnId="{941A7E80-248C-4AF1-863E-AC8EE724158B}">
      <dgm:prSet/>
      <dgm:spPr/>
      <dgm:t>
        <a:bodyPr/>
        <a:lstStyle/>
        <a:p>
          <a:endParaRPr lang="ru-RU"/>
        </a:p>
      </dgm:t>
    </dgm:pt>
    <dgm:pt modelId="{232F1E63-EB7C-4713-B05F-361F1344A022}">
      <dgm:prSet custT="1"/>
      <dgm:spPr/>
      <dgm:t>
        <a:bodyPr/>
        <a:lstStyle/>
        <a:p>
          <a:r>
            <a:rPr lang="ba-RU" sz="2000" dirty="0" smtClean="0"/>
            <a:t>дисциплинарные правонарушения</a:t>
          </a:r>
          <a:endParaRPr lang="ru-RU" sz="2000" dirty="0"/>
        </a:p>
      </dgm:t>
    </dgm:pt>
    <dgm:pt modelId="{08DF715F-D2B4-4C05-8DDF-858F8B82BEA9}" type="parTrans" cxnId="{1C40E231-B987-4824-9EBE-247AD4EFCF68}">
      <dgm:prSet/>
      <dgm:spPr/>
      <dgm:t>
        <a:bodyPr/>
        <a:lstStyle/>
        <a:p>
          <a:endParaRPr lang="ru-RU"/>
        </a:p>
      </dgm:t>
    </dgm:pt>
    <dgm:pt modelId="{F20B37A1-9373-488B-B75E-3B150E2F7D1D}" type="sibTrans" cxnId="{1C40E231-B987-4824-9EBE-247AD4EFCF68}">
      <dgm:prSet/>
      <dgm:spPr/>
      <dgm:t>
        <a:bodyPr/>
        <a:lstStyle/>
        <a:p>
          <a:endParaRPr lang="ru-RU"/>
        </a:p>
      </dgm:t>
    </dgm:pt>
    <dgm:pt modelId="{72268F43-9E37-4551-A0A0-056B74377F59}" type="pres">
      <dgm:prSet presAssocID="{FB927045-4FE3-4030-AC79-0957F1783AA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3C68C60-82A7-4186-A9C7-EF9C7FD305A3}" type="pres">
      <dgm:prSet presAssocID="{DBFA54CF-685C-4EF9-8821-5370A679C6AF}" presName="root" presStyleCnt="0"/>
      <dgm:spPr/>
    </dgm:pt>
    <dgm:pt modelId="{8581003C-9A67-4F29-A42F-1BAB77B93644}" type="pres">
      <dgm:prSet presAssocID="{DBFA54CF-685C-4EF9-8821-5370A679C6AF}" presName="rootComposite" presStyleCnt="0"/>
      <dgm:spPr/>
    </dgm:pt>
    <dgm:pt modelId="{13A54F6F-0C82-4F5C-B98D-5B32968E98FF}" type="pres">
      <dgm:prSet presAssocID="{DBFA54CF-685C-4EF9-8821-5370A679C6AF}" presName="rootText" presStyleLbl="node1" presStyleIdx="0" presStyleCnt="2" custScaleX="143023" custScaleY="158153" custLinFactNeighborX="-25185" custLinFactNeighborY="-4870"/>
      <dgm:spPr/>
      <dgm:t>
        <a:bodyPr/>
        <a:lstStyle/>
        <a:p>
          <a:endParaRPr lang="ru-RU"/>
        </a:p>
      </dgm:t>
    </dgm:pt>
    <dgm:pt modelId="{13FE48C2-7F45-4D5F-8139-930C574E2879}" type="pres">
      <dgm:prSet presAssocID="{DBFA54CF-685C-4EF9-8821-5370A679C6AF}" presName="rootConnector" presStyleLbl="node1" presStyleIdx="0" presStyleCnt="2"/>
      <dgm:spPr/>
      <dgm:t>
        <a:bodyPr/>
        <a:lstStyle/>
        <a:p>
          <a:endParaRPr lang="ru-RU"/>
        </a:p>
      </dgm:t>
    </dgm:pt>
    <dgm:pt modelId="{8C3E0CD8-A2A7-4EE3-98AA-66823412608A}" type="pres">
      <dgm:prSet presAssocID="{DBFA54CF-685C-4EF9-8821-5370A679C6AF}" presName="childShape" presStyleCnt="0"/>
      <dgm:spPr/>
    </dgm:pt>
    <dgm:pt modelId="{5AD29D45-0FFF-49FC-8572-6037C21C2DF5}" type="pres">
      <dgm:prSet presAssocID="{F5D49598-21BB-4DAE-BD8F-F5E36F0BA029}" presName="root" presStyleCnt="0"/>
      <dgm:spPr/>
    </dgm:pt>
    <dgm:pt modelId="{F2C2C798-8909-4C53-A158-5A732E56DC07}" type="pres">
      <dgm:prSet presAssocID="{F5D49598-21BB-4DAE-BD8F-F5E36F0BA029}" presName="rootComposite" presStyleCnt="0"/>
      <dgm:spPr/>
    </dgm:pt>
    <dgm:pt modelId="{0C75B278-7538-497E-A34E-1C75309E9A40}" type="pres">
      <dgm:prSet presAssocID="{F5D49598-21BB-4DAE-BD8F-F5E36F0BA029}" presName="rootText" presStyleLbl="node1" presStyleIdx="1" presStyleCnt="2" custScaleX="136985" custScaleY="170900" custLinFactNeighborX="39653" custLinFactNeighborY="-1877"/>
      <dgm:spPr/>
      <dgm:t>
        <a:bodyPr/>
        <a:lstStyle/>
        <a:p>
          <a:endParaRPr lang="ru-RU"/>
        </a:p>
      </dgm:t>
    </dgm:pt>
    <dgm:pt modelId="{AF1F238B-C53E-4434-8B62-813D66A0813A}" type="pres">
      <dgm:prSet presAssocID="{F5D49598-21BB-4DAE-BD8F-F5E36F0BA029}" presName="rootConnector" presStyleLbl="node1" presStyleIdx="1" presStyleCnt="2"/>
      <dgm:spPr/>
      <dgm:t>
        <a:bodyPr/>
        <a:lstStyle/>
        <a:p>
          <a:endParaRPr lang="ru-RU"/>
        </a:p>
      </dgm:t>
    </dgm:pt>
    <dgm:pt modelId="{BEFB7972-EBDD-4E84-B81E-D10118A58BF5}" type="pres">
      <dgm:prSet presAssocID="{F5D49598-21BB-4DAE-BD8F-F5E36F0BA029}" presName="childShape" presStyleCnt="0"/>
      <dgm:spPr/>
    </dgm:pt>
    <dgm:pt modelId="{883AB308-A02D-4767-80D1-0EE20B2A8E0F}" type="pres">
      <dgm:prSet presAssocID="{A25256C9-FA23-4D2A-A525-331841E05ACA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1978640-38A7-45A8-8944-9CB676F6F1A9}" type="pres">
      <dgm:prSet presAssocID="{EB52C823-71E5-432C-A5B8-79EA98361554}" presName="childText" presStyleLbl="bgAcc1" presStyleIdx="0" presStyleCnt="3" custScaleX="240165" custLinFactNeighborX="49566" custLinFactNeighborY="-4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98D79-C05D-45A2-80BB-73F8F5DC0131}" type="pres">
      <dgm:prSet presAssocID="{138B5310-C768-44E0-B67B-3912EFB1D737}" presName="Name13" presStyleLbl="parChTrans1D2" presStyleIdx="1" presStyleCnt="3"/>
      <dgm:spPr/>
      <dgm:t>
        <a:bodyPr/>
        <a:lstStyle/>
        <a:p>
          <a:endParaRPr lang="ru-RU"/>
        </a:p>
      </dgm:t>
    </dgm:pt>
    <dgm:pt modelId="{9B59B240-BAE1-41BF-B037-27260D43947D}" type="pres">
      <dgm:prSet presAssocID="{B30AA3AF-E7D9-423E-9CC1-A330767CDA8F}" presName="childText" presStyleLbl="bgAcc1" presStyleIdx="1" presStyleCnt="3" custScaleX="239741" custLinFactNeighborX="49566" custLinFactNeighborY="-4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CE700-9DFF-43D8-8BB8-72C5984415B0}" type="pres">
      <dgm:prSet presAssocID="{08DF715F-D2B4-4C05-8DDF-858F8B82BEA9}" presName="Name13" presStyleLbl="parChTrans1D2" presStyleIdx="2" presStyleCnt="3"/>
      <dgm:spPr/>
      <dgm:t>
        <a:bodyPr/>
        <a:lstStyle/>
        <a:p>
          <a:endParaRPr lang="ru-RU"/>
        </a:p>
      </dgm:t>
    </dgm:pt>
    <dgm:pt modelId="{167BC6F1-6F63-4C85-955A-C0E5E939BEA4}" type="pres">
      <dgm:prSet presAssocID="{232F1E63-EB7C-4713-B05F-361F1344A022}" presName="childText" presStyleLbl="bgAcc1" presStyleIdx="2" presStyleCnt="3" custScaleX="239624" custLinFactNeighborX="49566" custLinFactNeighborY="-4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1A7E80-248C-4AF1-863E-AC8EE724158B}" srcId="{F5D49598-21BB-4DAE-BD8F-F5E36F0BA029}" destId="{B30AA3AF-E7D9-423E-9CC1-A330767CDA8F}" srcOrd="1" destOrd="0" parTransId="{138B5310-C768-44E0-B67B-3912EFB1D737}" sibTransId="{D2CA5CF6-8CF5-42AC-B337-772D324A6EF5}"/>
    <dgm:cxn modelId="{0829710F-2C3B-4126-A287-744C3AAA5199}" type="presOf" srcId="{232F1E63-EB7C-4713-B05F-361F1344A022}" destId="{167BC6F1-6F63-4C85-955A-C0E5E939BEA4}" srcOrd="0" destOrd="0" presId="urn:microsoft.com/office/officeart/2005/8/layout/hierarchy3"/>
    <dgm:cxn modelId="{F1AE30A1-1E50-4CED-80B8-55B6411C7B75}" srcId="{FB927045-4FE3-4030-AC79-0957F1783AAD}" destId="{F5D49598-21BB-4DAE-BD8F-F5E36F0BA029}" srcOrd="1" destOrd="0" parTransId="{87FB5878-7468-4D16-889C-2A83C2CFF0A9}" sibTransId="{BD2B0D7E-3F1C-4775-96E4-5B7BBCE9ABB2}"/>
    <dgm:cxn modelId="{90F9E572-6559-4052-A97B-F07D13A45EEA}" type="presOf" srcId="{FB927045-4FE3-4030-AC79-0957F1783AAD}" destId="{72268F43-9E37-4551-A0A0-056B74377F59}" srcOrd="0" destOrd="0" presId="urn:microsoft.com/office/officeart/2005/8/layout/hierarchy3"/>
    <dgm:cxn modelId="{2749758B-EBE8-4E4D-85A8-6EFAC913D113}" type="presOf" srcId="{B30AA3AF-E7D9-423E-9CC1-A330767CDA8F}" destId="{9B59B240-BAE1-41BF-B037-27260D43947D}" srcOrd="0" destOrd="0" presId="urn:microsoft.com/office/officeart/2005/8/layout/hierarchy3"/>
    <dgm:cxn modelId="{A2FC1771-43BB-490F-99D5-9D6309EBD4CC}" srcId="{FB927045-4FE3-4030-AC79-0957F1783AAD}" destId="{DBFA54CF-685C-4EF9-8821-5370A679C6AF}" srcOrd="0" destOrd="0" parTransId="{C7E0291A-D1A9-4F95-B58B-B6A4D104F814}" sibTransId="{3C4D9468-5E6F-4938-8BBF-41D888612E9A}"/>
    <dgm:cxn modelId="{6BB942FF-14C6-40D7-91B4-07E879B661F0}" type="presOf" srcId="{EB52C823-71E5-432C-A5B8-79EA98361554}" destId="{01978640-38A7-45A8-8944-9CB676F6F1A9}" srcOrd="0" destOrd="0" presId="urn:microsoft.com/office/officeart/2005/8/layout/hierarchy3"/>
    <dgm:cxn modelId="{1A6E3809-F3E0-43D8-BE9E-52BE4505B735}" type="presOf" srcId="{F5D49598-21BB-4DAE-BD8F-F5E36F0BA029}" destId="{0C75B278-7538-497E-A34E-1C75309E9A40}" srcOrd="0" destOrd="0" presId="urn:microsoft.com/office/officeart/2005/8/layout/hierarchy3"/>
    <dgm:cxn modelId="{8743A4D6-27EF-4D30-9F64-311388BFF1C0}" type="presOf" srcId="{DBFA54CF-685C-4EF9-8821-5370A679C6AF}" destId="{13A54F6F-0C82-4F5C-B98D-5B32968E98FF}" srcOrd="0" destOrd="0" presId="urn:microsoft.com/office/officeart/2005/8/layout/hierarchy3"/>
    <dgm:cxn modelId="{1C40E231-B987-4824-9EBE-247AD4EFCF68}" srcId="{F5D49598-21BB-4DAE-BD8F-F5E36F0BA029}" destId="{232F1E63-EB7C-4713-B05F-361F1344A022}" srcOrd="2" destOrd="0" parTransId="{08DF715F-D2B4-4C05-8DDF-858F8B82BEA9}" sibTransId="{F20B37A1-9373-488B-B75E-3B150E2F7D1D}"/>
    <dgm:cxn modelId="{3A1B87AB-1AF1-45E8-A80C-93D78B3DEFB3}" type="presOf" srcId="{F5D49598-21BB-4DAE-BD8F-F5E36F0BA029}" destId="{AF1F238B-C53E-4434-8B62-813D66A0813A}" srcOrd="1" destOrd="0" presId="urn:microsoft.com/office/officeart/2005/8/layout/hierarchy3"/>
    <dgm:cxn modelId="{F7356DB4-4697-4B6A-8CDE-C4C9E7280205}" type="presOf" srcId="{08DF715F-D2B4-4C05-8DDF-858F8B82BEA9}" destId="{724CE700-9DFF-43D8-8BB8-72C5984415B0}" srcOrd="0" destOrd="0" presId="urn:microsoft.com/office/officeart/2005/8/layout/hierarchy3"/>
    <dgm:cxn modelId="{4F02C1F8-CF0C-459D-95DE-9536657266D5}" type="presOf" srcId="{DBFA54CF-685C-4EF9-8821-5370A679C6AF}" destId="{13FE48C2-7F45-4D5F-8139-930C574E2879}" srcOrd="1" destOrd="0" presId="urn:microsoft.com/office/officeart/2005/8/layout/hierarchy3"/>
    <dgm:cxn modelId="{F170DD46-6581-4AF3-AAFA-95BFD148CAF2}" type="presOf" srcId="{138B5310-C768-44E0-B67B-3912EFB1D737}" destId="{A2A98D79-C05D-45A2-80BB-73F8F5DC0131}" srcOrd="0" destOrd="0" presId="urn:microsoft.com/office/officeart/2005/8/layout/hierarchy3"/>
    <dgm:cxn modelId="{4099A46F-1020-4B9A-B945-FDD19175349E}" srcId="{F5D49598-21BB-4DAE-BD8F-F5E36F0BA029}" destId="{EB52C823-71E5-432C-A5B8-79EA98361554}" srcOrd="0" destOrd="0" parTransId="{A25256C9-FA23-4D2A-A525-331841E05ACA}" sibTransId="{3E69223A-86B5-4F61-B926-32EFA1278424}"/>
    <dgm:cxn modelId="{720032AD-BB65-45B0-93BF-6B31FA22CC15}" type="presOf" srcId="{A25256C9-FA23-4D2A-A525-331841E05ACA}" destId="{883AB308-A02D-4767-80D1-0EE20B2A8E0F}" srcOrd="0" destOrd="0" presId="urn:microsoft.com/office/officeart/2005/8/layout/hierarchy3"/>
    <dgm:cxn modelId="{8EF34653-B168-4CD4-A295-6380D70B4F07}" type="presParOf" srcId="{72268F43-9E37-4551-A0A0-056B74377F59}" destId="{53C68C60-82A7-4186-A9C7-EF9C7FD305A3}" srcOrd="0" destOrd="0" presId="urn:microsoft.com/office/officeart/2005/8/layout/hierarchy3"/>
    <dgm:cxn modelId="{62B7E916-C588-40EC-BF8E-41ACD6589ED0}" type="presParOf" srcId="{53C68C60-82A7-4186-A9C7-EF9C7FD305A3}" destId="{8581003C-9A67-4F29-A42F-1BAB77B93644}" srcOrd="0" destOrd="0" presId="urn:microsoft.com/office/officeart/2005/8/layout/hierarchy3"/>
    <dgm:cxn modelId="{E6447450-4716-4ECD-AB00-78BCF322A69F}" type="presParOf" srcId="{8581003C-9A67-4F29-A42F-1BAB77B93644}" destId="{13A54F6F-0C82-4F5C-B98D-5B32968E98FF}" srcOrd="0" destOrd="0" presId="urn:microsoft.com/office/officeart/2005/8/layout/hierarchy3"/>
    <dgm:cxn modelId="{8BB8FF7D-815E-4B43-B9EA-A636D4ED4AD0}" type="presParOf" srcId="{8581003C-9A67-4F29-A42F-1BAB77B93644}" destId="{13FE48C2-7F45-4D5F-8139-930C574E2879}" srcOrd="1" destOrd="0" presId="urn:microsoft.com/office/officeart/2005/8/layout/hierarchy3"/>
    <dgm:cxn modelId="{73D7C0FC-39FC-4D71-A7EF-04CB85093A61}" type="presParOf" srcId="{53C68C60-82A7-4186-A9C7-EF9C7FD305A3}" destId="{8C3E0CD8-A2A7-4EE3-98AA-66823412608A}" srcOrd="1" destOrd="0" presId="urn:microsoft.com/office/officeart/2005/8/layout/hierarchy3"/>
    <dgm:cxn modelId="{99CA262A-AD9C-4175-A2A9-EE6F71CC99F3}" type="presParOf" srcId="{72268F43-9E37-4551-A0A0-056B74377F59}" destId="{5AD29D45-0FFF-49FC-8572-6037C21C2DF5}" srcOrd="1" destOrd="0" presId="urn:microsoft.com/office/officeart/2005/8/layout/hierarchy3"/>
    <dgm:cxn modelId="{2C8B6454-F02E-4C4A-8C0C-58714B4C6000}" type="presParOf" srcId="{5AD29D45-0FFF-49FC-8572-6037C21C2DF5}" destId="{F2C2C798-8909-4C53-A158-5A732E56DC07}" srcOrd="0" destOrd="0" presId="urn:microsoft.com/office/officeart/2005/8/layout/hierarchy3"/>
    <dgm:cxn modelId="{03F3E23D-198E-4012-AF76-5BAD7C8B0247}" type="presParOf" srcId="{F2C2C798-8909-4C53-A158-5A732E56DC07}" destId="{0C75B278-7538-497E-A34E-1C75309E9A40}" srcOrd="0" destOrd="0" presId="urn:microsoft.com/office/officeart/2005/8/layout/hierarchy3"/>
    <dgm:cxn modelId="{EEE58342-CAB1-41AF-99A0-D80C58AAA67F}" type="presParOf" srcId="{F2C2C798-8909-4C53-A158-5A732E56DC07}" destId="{AF1F238B-C53E-4434-8B62-813D66A0813A}" srcOrd="1" destOrd="0" presId="urn:microsoft.com/office/officeart/2005/8/layout/hierarchy3"/>
    <dgm:cxn modelId="{9D7012C7-2C74-4108-9C2A-ADE25C3D2B08}" type="presParOf" srcId="{5AD29D45-0FFF-49FC-8572-6037C21C2DF5}" destId="{BEFB7972-EBDD-4E84-B81E-D10118A58BF5}" srcOrd="1" destOrd="0" presId="urn:microsoft.com/office/officeart/2005/8/layout/hierarchy3"/>
    <dgm:cxn modelId="{69E79DF3-360F-437F-8AAD-9DDDB0C7969B}" type="presParOf" srcId="{BEFB7972-EBDD-4E84-B81E-D10118A58BF5}" destId="{883AB308-A02D-4767-80D1-0EE20B2A8E0F}" srcOrd="0" destOrd="0" presId="urn:microsoft.com/office/officeart/2005/8/layout/hierarchy3"/>
    <dgm:cxn modelId="{310A625A-BBE8-431E-B21B-7E5AE81A6C92}" type="presParOf" srcId="{BEFB7972-EBDD-4E84-B81E-D10118A58BF5}" destId="{01978640-38A7-45A8-8944-9CB676F6F1A9}" srcOrd="1" destOrd="0" presId="urn:microsoft.com/office/officeart/2005/8/layout/hierarchy3"/>
    <dgm:cxn modelId="{5D956E98-FD14-4AEC-B7C8-09AFCC80084E}" type="presParOf" srcId="{BEFB7972-EBDD-4E84-B81E-D10118A58BF5}" destId="{A2A98D79-C05D-45A2-80BB-73F8F5DC0131}" srcOrd="2" destOrd="0" presId="urn:microsoft.com/office/officeart/2005/8/layout/hierarchy3"/>
    <dgm:cxn modelId="{EED6CE4F-0271-4C41-A9FA-0E98DC21CFF3}" type="presParOf" srcId="{BEFB7972-EBDD-4E84-B81E-D10118A58BF5}" destId="{9B59B240-BAE1-41BF-B037-27260D43947D}" srcOrd="3" destOrd="0" presId="urn:microsoft.com/office/officeart/2005/8/layout/hierarchy3"/>
    <dgm:cxn modelId="{70C8ED57-FCCF-47B3-8CA2-E95CA1A6719D}" type="presParOf" srcId="{BEFB7972-EBDD-4E84-B81E-D10118A58BF5}" destId="{724CE700-9DFF-43D8-8BB8-72C5984415B0}" srcOrd="4" destOrd="0" presId="urn:microsoft.com/office/officeart/2005/8/layout/hierarchy3"/>
    <dgm:cxn modelId="{EA834088-9790-4F08-9624-553EA3E4780A}" type="presParOf" srcId="{BEFB7972-EBDD-4E84-B81E-D10118A58BF5}" destId="{167BC6F1-6F63-4C85-955A-C0E5E939BEA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31C6D4-E8E7-4F24-B223-15F60344F683}">
      <dsp:nvSpPr>
        <dsp:cNvPr id="0" name=""/>
        <dsp:cNvSpPr/>
      </dsp:nvSpPr>
      <dsp:spPr>
        <a:xfrm>
          <a:off x="-30804" y="7449"/>
          <a:ext cx="10577209" cy="3551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Конституция Российской Федерации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-30804" y="7449"/>
        <a:ext cx="10577209" cy="355183"/>
      </dsp:txXfrm>
    </dsp:sp>
    <dsp:sp modelId="{66198A5C-6AD1-4818-A2EE-124DDC3947EE}">
      <dsp:nvSpPr>
        <dsp:cNvPr id="0" name=""/>
        <dsp:cNvSpPr/>
      </dsp:nvSpPr>
      <dsp:spPr>
        <a:xfrm rot="5400000">
          <a:off x="5183441" y="372547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372547"/>
        <a:ext cx="148717" cy="178460"/>
      </dsp:txXfrm>
    </dsp:sp>
    <dsp:sp modelId="{1FE5FF06-AF69-4629-A4C6-FF2A80FCB1B7}">
      <dsp:nvSpPr>
        <dsp:cNvPr id="0" name=""/>
        <dsp:cNvSpPr/>
      </dsp:nvSpPr>
      <dsp:spPr>
        <a:xfrm>
          <a:off x="0" y="560922"/>
          <a:ext cx="10515600" cy="373470"/>
        </a:xfrm>
        <a:prstGeom prst="roundRect">
          <a:avLst>
            <a:gd name="adj" fmla="val 10000"/>
          </a:avLst>
        </a:prstGeom>
        <a:solidFill>
          <a:schemeClr val="accent2">
            <a:hueOff val="-98077"/>
            <a:satOff val="469"/>
            <a:lumOff val="65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Международные договоры РФ, общепризнанные принципы международного права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0" y="560922"/>
        <a:ext cx="10515600" cy="373470"/>
      </dsp:txXfrm>
    </dsp:sp>
    <dsp:sp modelId="{FEAA78CE-8EDA-45EE-A9FA-CD46015EA3D8}">
      <dsp:nvSpPr>
        <dsp:cNvPr id="0" name=""/>
        <dsp:cNvSpPr/>
      </dsp:nvSpPr>
      <dsp:spPr>
        <a:xfrm rot="5400000">
          <a:off x="5183441" y="944307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10337"/>
            <a:satOff val="527"/>
            <a:lumOff val="7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944307"/>
        <a:ext cx="148717" cy="178460"/>
      </dsp:txXfrm>
    </dsp:sp>
    <dsp:sp modelId="{BD8A54D9-9295-43A9-B3F5-A117C5644DA7}">
      <dsp:nvSpPr>
        <dsp:cNvPr id="0" name=""/>
        <dsp:cNvSpPr/>
      </dsp:nvSpPr>
      <dsp:spPr>
        <a:xfrm>
          <a:off x="0" y="1132682"/>
          <a:ext cx="10515600" cy="470052"/>
        </a:xfrm>
        <a:prstGeom prst="roundRect">
          <a:avLst>
            <a:gd name="adj" fmla="val 10000"/>
          </a:avLst>
        </a:prstGeom>
        <a:solidFill>
          <a:schemeClr val="accent2">
            <a:hueOff val="-196155"/>
            <a:satOff val="937"/>
            <a:lumOff val="130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Федеральные законы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0" y="1132682"/>
        <a:ext cx="10515600" cy="470052"/>
      </dsp:txXfrm>
    </dsp:sp>
    <dsp:sp modelId="{11AF340D-42EF-40BA-9BBB-BC8C7FE1C5E1}">
      <dsp:nvSpPr>
        <dsp:cNvPr id="0" name=""/>
        <dsp:cNvSpPr/>
      </dsp:nvSpPr>
      <dsp:spPr>
        <a:xfrm rot="5400000">
          <a:off x="5183441" y="1612649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20674"/>
            <a:satOff val="1055"/>
            <a:lumOff val="1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1612649"/>
        <a:ext cx="148717" cy="178460"/>
      </dsp:txXfrm>
    </dsp:sp>
    <dsp:sp modelId="{6470402E-A3CB-4736-B2E9-A99F64040059}">
      <dsp:nvSpPr>
        <dsp:cNvPr id="0" name=""/>
        <dsp:cNvSpPr/>
      </dsp:nvSpPr>
      <dsp:spPr>
        <a:xfrm>
          <a:off x="57149" y="1801024"/>
          <a:ext cx="10401301" cy="389444"/>
        </a:xfrm>
        <a:prstGeom prst="roundRect">
          <a:avLst>
            <a:gd name="adj" fmla="val 10000"/>
          </a:avLst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Указы и распоряжения Президента РФ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57149" y="1801024"/>
        <a:ext cx="10401301" cy="389444"/>
      </dsp:txXfrm>
    </dsp:sp>
    <dsp:sp modelId="{E5E5EBF7-A81B-421E-A07B-E7D70092A8E1}">
      <dsp:nvSpPr>
        <dsp:cNvPr id="0" name=""/>
        <dsp:cNvSpPr/>
      </dsp:nvSpPr>
      <dsp:spPr>
        <a:xfrm rot="5400000">
          <a:off x="5183441" y="2200383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331011"/>
            <a:satOff val="1582"/>
            <a:lumOff val="2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2200383"/>
        <a:ext cx="148717" cy="178460"/>
      </dsp:txXfrm>
    </dsp:sp>
    <dsp:sp modelId="{C653052B-8132-40D8-970D-D53516CDEA4B}">
      <dsp:nvSpPr>
        <dsp:cNvPr id="0" name=""/>
        <dsp:cNvSpPr/>
      </dsp:nvSpPr>
      <dsp:spPr>
        <a:xfrm>
          <a:off x="0" y="2388758"/>
          <a:ext cx="10515600" cy="423756"/>
        </a:xfrm>
        <a:prstGeom prst="roundRect">
          <a:avLst>
            <a:gd name="adj" fmla="val 10000"/>
          </a:avLst>
        </a:prstGeom>
        <a:solidFill>
          <a:schemeClr val="accent2">
            <a:hueOff val="-392309"/>
            <a:satOff val="1875"/>
            <a:lumOff val="261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Постановления и распоряжения Правительства РФ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0" y="2388758"/>
        <a:ext cx="10515600" cy="423756"/>
      </dsp:txXfrm>
    </dsp:sp>
    <dsp:sp modelId="{09D24B77-1D7A-4BC2-A80D-7AAC0034110E}">
      <dsp:nvSpPr>
        <dsp:cNvPr id="0" name=""/>
        <dsp:cNvSpPr/>
      </dsp:nvSpPr>
      <dsp:spPr>
        <a:xfrm rot="5400000">
          <a:off x="5183441" y="2822429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2822429"/>
        <a:ext cx="148717" cy="178460"/>
      </dsp:txXfrm>
    </dsp:sp>
    <dsp:sp modelId="{2B6E7644-24E4-4056-989A-EA47BB626225}">
      <dsp:nvSpPr>
        <dsp:cNvPr id="0" name=""/>
        <dsp:cNvSpPr/>
      </dsp:nvSpPr>
      <dsp:spPr>
        <a:xfrm>
          <a:off x="9521" y="3010804"/>
          <a:ext cx="10496557" cy="399640"/>
        </a:xfrm>
        <a:prstGeom prst="roundRect">
          <a:avLst>
            <a:gd name="adj" fmla="val 10000"/>
          </a:avLst>
        </a:prstGeom>
        <a:solidFill>
          <a:schemeClr val="accent2">
            <a:hueOff val="-490387"/>
            <a:satOff val="2343"/>
            <a:lumOff val="326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Конституции, уставы, законы, иные нормативные правовые акты субъектов РФ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9521" y="3010804"/>
        <a:ext cx="10496557" cy="399640"/>
      </dsp:txXfrm>
    </dsp:sp>
    <dsp:sp modelId="{C8720536-C045-4528-B61F-46AFA581EE5E}">
      <dsp:nvSpPr>
        <dsp:cNvPr id="0" name=""/>
        <dsp:cNvSpPr/>
      </dsp:nvSpPr>
      <dsp:spPr>
        <a:xfrm rot="5345531">
          <a:off x="5188169" y="3420358"/>
          <a:ext cx="148735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51685"/>
            <a:satOff val="2636"/>
            <a:lumOff val="36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345531">
        <a:off x="5188169" y="3420358"/>
        <a:ext cx="148735" cy="178460"/>
      </dsp:txXfrm>
    </dsp:sp>
    <dsp:sp modelId="{739C4DE1-E379-4435-8D4A-F123283AB444}">
      <dsp:nvSpPr>
        <dsp:cNvPr id="0" name=""/>
        <dsp:cNvSpPr/>
      </dsp:nvSpPr>
      <dsp:spPr>
        <a:xfrm>
          <a:off x="28569" y="3608733"/>
          <a:ext cx="10477504" cy="405513"/>
        </a:xfrm>
        <a:prstGeom prst="roundRect">
          <a:avLst>
            <a:gd name="adj" fmla="val 10000"/>
          </a:avLst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Нормативные правовые акты министерств и ведомств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28569" y="3608733"/>
        <a:ext cx="10477504" cy="405513"/>
      </dsp:txXfrm>
    </dsp:sp>
    <dsp:sp modelId="{5196E403-705C-4F89-A8D6-DA42783EEA75}">
      <dsp:nvSpPr>
        <dsp:cNvPr id="0" name=""/>
        <dsp:cNvSpPr/>
      </dsp:nvSpPr>
      <dsp:spPr>
        <a:xfrm rot="5452161">
          <a:off x="5188373" y="4024162"/>
          <a:ext cx="148734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62022"/>
            <a:satOff val="3164"/>
            <a:lumOff val="4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52161">
        <a:off x="5188373" y="4024162"/>
        <a:ext cx="148734" cy="178460"/>
      </dsp:txXfrm>
    </dsp:sp>
    <dsp:sp modelId="{927950BD-D150-45D4-840C-2EEC67B55429}">
      <dsp:nvSpPr>
        <dsp:cNvPr id="0" name=""/>
        <dsp:cNvSpPr/>
      </dsp:nvSpPr>
      <dsp:spPr>
        <a:xfrm>
          <a:off x="0" y="4212537"/>
          <a:ext cx="10515600" cy="452825"/>
        </a:xfrm>
        <a:prstGeom prst="roundRect">
          <a:avLst>
            <a:gd name="adj" fmla="val 10000"/>
          </a:avLst>
        </a:prstGeom>
        <a:solidFill>
          <a:schemeClr val="accent2">
            <a:hueOff val="-686541"/>
            <a:satOff val="3281"/>
            <a:lumOff val="45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Нормативные правовые акты органов местного самоуправления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0" y="4212537"/>
        <a:ext cx="10515600" cy="452825"/>
      </dsp:txXfrm>
    </dsp:sp>
    <dsp:sp modelId="{AB3A6C8C-BFDB-4022-B34A-A4D37CA33556}">
      <dsp:nvSpPr>
        <dsp:cNvPr id="0" name=""/>
        <dsp:cNvSpPr/>
      </dsp:nvSpPr>
      <dsp:spPr>
        <a:xfrm rot="5400000">
          <a:off x="5183441" y="4675277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72359"/>
            <a:satOff val="3691"/>
            <a:lumOff val="514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4675277"/>
        <a:ext cx="148717" cy="178460"/>
      </dsp:txXfrm>
    </dsp:sp>
    <dsp:sp modelId="{DDF37F03-A31D-4991-88E4-FB647D79B988}">
      <dsp:nvSpPr>
        <dsp:cNvPr id="0" name=""/>
        <dsp:cNvSpPr/>
      </dsp:nvSpPr>
      <dsp:spPr>
        <a:xfrm>
          <a:off x="0" y="4863652"/>
          <a:ext cx="10515600" cy="401682"/>
        </a:xfrm>
        <a:prstGeom prst="roundRect">
          <a:avLst>
            <a:gd name="adj" fmla="val 10000"/>
          </a:avLst>
        </a:prstGeom>
        <a:solidFill>
          <a:schemeClr val="accent2">
            <a:hueOff val="-784619"/>
            <a:satOff val="3749"/>
            <a:lumOff val="522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Локальные нормативные правовые акты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0" y="4863652"/>
        <a:ext cx="10515600" cy="401682"/>
      </dsp:txXfrm>
    </dsp:sp>
    <dsp:sp modelId="{5B3B71ED-9DFC-42E6-AA3D-6EEC0E2D6367}">
      <dsp:nvSpPr>
        <dsp:cNvPr id="0" name=""/>
        <dsp:cNvSpPr/>
      </dsp:nvSpPr>
      <dsp:spPr>
        <a:xfrm rot="5400000">
          <a:off x="5183441" y="5275249"/>
          <a:ext cx="148717" cy="17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tx1"/>
            </a:solidFill>
          </a:endParaRPr>
        </a:p>
      </dsp:txBody>
      <dsp:txXfrm rot="5400000">
        <a:off x="5183441" y="5275249"/>
        <a:ext cx="148717" cy="178460"/>
      </dsp:txXfrm>
    </dsp:sp>
    <dsp:sp modelId="{A5C28CEB-2886-46AD-8334-74CB5FA0D170}">
      <dsp:nvSpPr>
        <dsp:cNvPr id="0" name=""/>
        <dsp:cNvSpPr/>
      </dsp:nvSpPr>
      <dsp:spPr>
        <a:xfrm>
          <a:off x="9521" y="5463624"/>
          <a:ext cx="10496557" cy="420139"/>
        </a:xfrm>
        <a:prstGeom prst="roundRect">
          <a:avLst>
            <a:gd name="adj" fmla="val 10000"/>
          </a:avLst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</a:rPr>
            <a:t>ГОСТ, ОСТы, СНиП,  СанПиН</a:t>
          </a:r>
          <a:endParaRPr lang="ru-RU" sz="1800" b="0" i="0" kern="1200" dirty="0">
            <a:solidFill>
              <a:schemeClr val="tx1"/>
            </a:solidFill>
          </a:endParaRPr>
        </a:p>
      </dsp:txBody>
      <dsp:txXfrm>
        <a:off x="9521" y="5463624"/>
        <a:ext cx="10496557" cy="4201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823CCE-E1FF-4228-B499-9EC48887F0F0}">
      <dsp:nvSpPr>
        <dsp:cNvPr id="0" name=""/>
        <dsp:cNvSpPr/>
      </dsp:nvSpPr>
      <dsp:spPr>
        <a:xfrm>
          <a:off x="4309" y="36010"/>
          <a:ext cx="5482722" cy="460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Общие</a:t>
          </a:r>
          <a:endParaRPr lang="ru-RU" sz="1600" kern="1200" dirty="0"/>
        </a:p>
      </dsp:txBody>
      <dsp:txXfrm>
        <a:off x="4309" y="36010"/>
        <a:ext cx="5482722" cy="460800"/>
      </dsp:txXfrm>
    </dsp:sp>
    <dsp:sp modelId="{8E9B878C-7771-4DD8-8EB7-7C63402E04EE}">
      <dsp:nvSpPr>
        <dsp:cNvPr id="0" name=""/>
        <dsp:cNvSpPr/>
      </dsp:nvSpPr>
      <dsp:spPr>
        <a:xfrm>
          <a:off x="24118" y="496810"/>
          <a:ext cx="5443105" cy="503402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/>
            <a:t>Федеральный закон «Об охране окружающей среды» от 10.01.2002 № 7-ФЗ.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/>
            <a:t>Федеральный закон «Об экологической экспертизе» от 23.11.95 № 174-ФЗ</a:t>
          </a:r>
          <a:endParaRPr lang="ru-RU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/>
            <a:t>Федеральный закон от 14 марта 1995 г. N 33-ФЗ "Об особо охраняемых природных территориях"</a:t>
          </a:r>
          <a:endParaRPr lang="ru-RU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i="0" kern="1200" dirty="0" smtClean="0"/>
            <a:t>Федеральный закон от 26.06.2008 г. № 102-ФЗ "Об обеспечении единства измерений"</a:t>
          </a:r>
          <a:endParaRPr lang="ru-RU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/>
            <a:t>Федеральный закон "О санитарно-эпидемиологическом благополучии населения" от 30.03.1999 N 52-ФЗ</a:t>
          </a:r>
          <a:endParaRPr lang="ru-RU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/>
            <a:t>Постановление Правительства РФ от 23.06.2016 № 572 "Об утверждении Правил создания и ведения государственного реестра объектов, оказывающих негативное воздействие на окружающую среду"</a:t>
          </a:r>
          <a:endParaRPr lang="ru-RU" sz="1600" b="0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i="0" kern="1200" dirty="0" smtClean="0"/>
            <a:t>ГОСТ Р 56062-2014 «Производственный экологический контроль. Общие положения» и др.</a:t>
          </a:r>
          <a:endParaRPr lang="ru-RU" sz="1600" b="0" i="0" kern="1200" dirty="0"/>
        </a:p>
      </dsp:txBody>
      <dsp:txXfrm>
        <a:off x="24118" y="496810"/>
        <a:ext cx="5443105" cy="5034029"/>
      </dsp:txXfrm>
    </dsp:sp>
    <dsp:sp modelId="{4B97515E-9BAA-456C-85FA-A605BFC48E0B}">
      <dsp:nvSpPr>
        <dsp:cNvPr id="0" name=""/>
        <dsp:cNvSpPr/>
      </dsp:nvSpPr>
      <dsp:spPr>
        <a:xfrm>
          <a:off x="6209223" y="36010"/>
          <a:ext cx="5158510" cy="460800"/>
        </a:xfrm>
        <a:prstGeom prst="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5875" cap="rnd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Специальные</a:t>
          </a:r>
          <a:endParaRPr lang="ru-RU" sz="1600" kern="1200" dirty="0"/>
        </a:p>
      </dsp:txBody>
      <dsp:txXfrm>
        <a:off x="6209223" y="36010"/>
        <a:ext cx="5158510" cy="460800"/>
      </dsp:txXfrm>
    </dsp:sp>
    <dsp:sp modelId="{219BB92A-A435-4D08-BB29-8708CF626F35}">
      <dsp:nvSpPr>
        <dsp:cNvPr id="0" name=""/>
        <dsp:cNvSpPr/>
      </dsp:nvSpPr>
      <dsp:spPr>
        <a:xfrm>
          <a:off x="6209223" y="496810"/>
          <a:ext cx="5158510" cy="5034029"/>
        </a:xfrm>
        <a:prstGeom prst="rect">
          <a:avLst/>
        </a:prstGeom>
        <a:solidFill>
          <a:schemeClr val="accent2">
            <a:tint val="40000"/>
            <a:alpha val="90000"/>
            <a:hueOff val="-1194439"/>
            <a:satOff val="13969"/>
            <a:lumOff val="1535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-1194439"/>
              <a:satOff val="13969"/>
              <a:lumOff val="15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Водный кодекс РФ от 03.06.2006 г. № 74-ФЗ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Земельный кодекс РФ от 25.10.2001 г. № 136-ФЗ</a:t>
          </a:r>
          <a:endParaRPr lang="ru-RU" sz="1800" b="0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"Лесной кодекс Российской Федерации" от 04.12.2006 N 200-ФЗ</a:t>
          </a:r>
          <a:endParaRPr lang="ru-RU" sz="1800" b="0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Федеральный закон от 04.05.1999 г. № 96-ФЗ "Об охране атмосферного воздуха".</a:t>
          </a:r>
          <a:endParaRPr lang="ru-RU" sz="1800" b="0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/>
            <a:t>Федеральный закон от 24.06.1998 г. № 89-ФЗ "Об отходах производства и потребления" и др.</a:t>
          </a:r>
          <a:endParaRPr lang="ru-RU" sz="1800" b="0" i="0" kern="1200" dirty="0"/>
        </a:p>
      </dsp:txBody>
      <dsp:txXfrm>
        <a:off x="6209223" y="496810"/>
        <a:ext cx="5158510" cy="503402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BC6012-FA1B-48D3-B3E5-32969D2D2FA2}">
      <dsp:nvSpPr>
        <dsp:cNvPr id="0" name=""/>
        <dsp:cNvSpPr/>
      </dsp:nvSpPr>
      <dsp:spPr>
        <a:xfrm>
          <a:off x="13832" y="0"/>
          <a:ext cx="3265927" cy="6536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Государственный (надзор)</a:t>
          </a:r>
          <a:endParaRPr lang="ru-RU" sz="1800" kern="1200" dirty="0"/>
        </a:p>
      </dsp:txBody>
      <dsp:txXfrm>
        <a:off x="13832" y="0"/>
        <a:ext cx="3265927" cy="653655"/>
      </dsp:txXfrm>
    </dsp:sp>
    <dsp:sp modelId="{ED6C04BE-F67E-4CDE-A1AD-6AF1A76C6A1B}">
      <dsp:nvSpPr>
        <dsp:cNvPr id="0" name=""/>
        <dsp:cNvSpPr/>
      </dsp:nvSpPr>
      <dsp:spPr>
        <a:xfrm>
          <a:off x="13832" y="653655"/>
          <a:ext cx="3265927" cy="544472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kern="1200" dirty="0" smtClean="0"/>
            <a:t> деятельность направлена на предупреждение, выявление и пресечение нарушений требований природоохранного законодательства посредством организации и проведения проверок, принятие предусмотренных законодательством РФ мер по пресечению и (или) устранению последствий выявленных нарушений, и деятельность по систематическому наблюдению за исполнением обязательных требований, анализу и прогнозированию состояния соблюдения обязательных требований при осуществлении хозяйственной деятельности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0" i="0" kern="1200" dirty="0" smtClean="0"/>
            <a:t> осуществляется уполномоченными государственными органам(г</a:t>
          </a:r>
          <a:r>
            <a:rPr lang="ru-RU" sz="1400" kern="1200" dirty="0" smtClean="0"/>
            <a:t>осударственный экологический инспектор)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400" kern="1200" dirty="0"/>
        </a:p>
      </dsp:txBody>
      <dsp:txXfrm>
        <a:off x="13832" y="653655"/>
        <a:ext cx="3265927" cy="5444726"/>
      </dsp:txXfrm>
    </dsp:sp>
    <dsp:sp modelId="{E24B1B57-6274-44E1-8E27-6AAD1671C6EC}">
      <dsp:nvSpPr>
        <dsp:cNvPr id="0" name=""/>
        <dsp:cNvSpPr/>
      </dsp:nvSpPr>
      <dsp:spPr>
        <a:xfrm>
          <a:off x="3736989" y="0"/>
          <a:ext cx="3265927" cy="65365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Производственный</a:t>
          </a:r>
          <a:endParaRPr lang="ru-RU" sz="1800" kern="1200" dirty="0"/>
        </a:p>
      </dsp:txBody>
      <dsp:txXfrm>
        <a:off x="3736989" y="0"/>
        <a:ext cx="3265927" cy="653655"/>
      </dsp:txXfrm>
    </dsp:sp>
    <dsp:sp modelId="{14F13CCD-4E33-4905-9A52-BA4075D0475A}">
      <dsp:nvSpPr>
        <dsp:cNvPr id="0" name=""/>
        <dsp:cNvSpPr/>
      </dsp:nvSpPr>
      <dsp:spPr>
        <a:xfrm>
          <a:off x="3736989" y="653655"/>
          <a:ext cx="3265927" cy="544472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700" kern="1200" dirty="0" smtClean="0"/>
            <a:t> осуществляется в целях обеспечения выполнения в процессе хозяйственной и иной деятельности мероприятий по охране окружающей среды, рациональному использованию и восстановлению природных ресурсов, а также в целях соблюдения требований в области охраны окружающей среды, установленных законодательством в области охраны окружающей среды</a:t>
          </a:r>
          <a:endParaRPr lang="ru-RU" sz="17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700" kern="1200" dirty="0" smtClean="0"/>
            <a:t> Эколог на предприятии</a:t>
          </a:r>
          <a:endParaRPr lang="ru-RU" sz="1700" kern="1200" dirty="0"/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/>
        </a:p>
      </dsp:txBody>
      <dsp:txXfrm>
        <a:off x="3736989" y="653655"/>
        <a:ext cx="3265927" cy="5444726"/>
      </dsp:txXfrm>
    </dsp:sp>
    <dsp:sp modelId="{A9204439-292B-44E5-8801-A3545EAC8A56}">
      <dsp:nvSpPr>
        <dsp:cNvPr id="0" name=""/>
        <dsp:cNvSpPr/>
      </dsp:nvSpPr>
      <dsp:spPr>
        <a:xfrm>
          <a:off x="7460146" y="0"/>
          <a:ext cx="3265927" cy="65365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Общественный</a:t>
          </a:r>
          <a:endParaRPr lang="ru-RU" sz="1800" kern="1200" dirty="0"/>
        </a:p>
      </dsp:txBody>
      <dsp:txXfrm>
        <a:off x="7460146" y="0"/>
        <a:ext cx="3265927" cy="653655"/>
      </dsp:txXfrm>
    </dsp:sp>
    <dsp:sp modelId="{D421607A-E09C-44A6-9250-9042B457EE26}">
      <dsp:nvSpPr>
        <dsp:cNvPr id="0" name=""/>
        <dsp:cNvSpPr/>
      </dsp:nvSpPr>
      <dsp:spPr>
        <a:xfrm>
          <a:off x="7460146" y="653655"/>
          <a:ext cx="3265927" cy="544472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осуществляется в целях реализации права каждого на благоприятную окружающую среду и предотвращения нарушения законодательства в области охраны окружающей среды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Профсоюзы, общественные объединения, трудовые коллективы, отдельные граждане</a:t>
          </a:r>
          <a:endParaRPr lang="ru-RU" sz="1800" kern="1200" dirty="0"/>
        </a:p>
      </dsp:txBody>
      <dsp:txXfrm>
        <a:off x="7460146" y="653655"/>
        <a:ext cx="3265927" cy="54447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A54F6F-0C82-4F5C-B98D-5B32968E98FF}">
      <dsp:nvSpPr>
        <dsp:cNvPr id="0" name=""/>
        <dsp:cNvSpPr/>
      </dsp:nvSpPr>
      <dsp:spPr>
        <a:xfrm>
          <a:off x="1317991" y="0"/>
          <a:ext cx="2461977" cy="13612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a-RU" sz="1900" kern="1200" dirty="0" smtClean="0">
              <a:solidFill>
                <a:schemeClr val="tx1"/>
              </a:solidFill>
            </a:rPr>
            <a:t>Экологические преступления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a-RU" sz="1900" kern="1200" dirty="0" smtClean="0">
              <a:solidFill>
                <a:schemeClr val="tx1"/>
              </a:solidFill>
            </a:rPr>
            <a:t>(уголовные правонарушения)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1317991" y="0"/>
        <a:ext cx="2461977" cy="1361211"/>
      </dsp:txXfrm>
    </dsp:sp>
    <dsp:sp modelId="{0C75B278-7538-497E-A34E-1C75309E9A40}">
      <dsp:nvSpPr>
        <dsp:cNvPr id="0" name=""/>
        <dsp:cNvSpPr/>
      </dsp:nvSpPr>
      <dsp:spPr>
        <a:xfrm>
          <a:off x="5326427" y="0"/>
          <a:ext cx="2358040" cy="14709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a-RU" sz="1900" kern="1200" dirty="0" smtClean="0">
              <a:solidFill>
                <a:schemeClr val="tx1"/>
              </a:solidFill>
            </a:rPr>
            <a:t>Экологические проступки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5326427" y="0"/>
        <a:ext cx="2358040" cy="1470924"/>
      </dsp:txXfrm>
    </dsp:sp>
    <dsp:sp modelId="{883AB308-A02D-4767-80D1-0EE20B2A8E0F}">
      <dsp:nvSpPr>
        <dsp:cNvPr id="0" name=""/>
        <dsp:cNvSpPr/>
      </dsp:nvSpPr>
      <dsp:spPr>
        <a:xfrm>
          <a:off x="5562231" y="1470924"/>
          <a:ext cx="235800" cy="6101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163"/>
              </a:lnTo>
              <a:lnTo>
                <a:pt x="235800" y="61016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978640-38A7-45A8-8944-9CB676F6F1A9}">
      <dsp:nvSpPr>
        <dsp:cNvPr id="0" name=""/>
        <dsp:cNvSpPr/>
      </dsp:nvSpPr>
      <dsp:spPr>
        <a:xfrm>
          <a:off x="5798032" y="1650741"/>
          <a:ext cx="3307333" cy="860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a-RU" sz="1800" kern="1200" dirty="0" smtClean="0"/>
            <a:t>административные правонарушения</a:t>
          </a:r>
          <a:endParaRPr lang="ru-RU" sz="1800" kern="1200" dirty="0"/>
        </a:p>
      </dsp:txBody>
      <dsp:txXfrm>
        <a:off x="5798032" y="1650741"/>
        <a:ext cx="3307333" cy="860692"/>
      </dsp:txXfrm>
    </dsp:sp>
    <dsp:sp modelId="{A2A98D79-C05D-45A2-80BB-73F8F5DC0131}">
      <dsp:nvSpPr>
        <dsp:cNvPr id="0" name=""/>
        <dsp:cNvSpPr/>
      </dsp:nvSpPr>
      <dsp:spPr>
        <a:xfrm>
          <a:off x="5562231" y="1470924"/>
          <a:ext cx="235800" cy="1686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6029"/>
              </a:lnTo>
              <a:lnTo>
                <a:pt x="235800" y="168602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9B240-BAE1-41BF-B037-27260D43947D}">
      <dsp:nvSpPr>
        <dsp:cNvPr id="0" name=""/>
        <dsp:cNvSpPr/>
      </dsp:nvSpPr>
      <dsp:spPr>
        <a:xfrm>
          <a:off x="5798032" y="2726607"/>
          <a:ext cx="3301494" cy="860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a-RU" sz="1800" kern="1200" dirty="0" smtClean="0"/>
            <a:t>гражданские правонарушения</a:t>
          </a:r>
          <a:endParaRPr lang="ru-RU" sz="1800" kern="1200" dirty="0"/>
        </a:p>
      </dsp:txBody>
      <dsp:txXfrm>
        <a:off x="5798032" y="2726607"/>
        <a:ext cx="3301494" cy="860692"/>
      </dsp:txXfrm>
    </dsp:sp>
    <dsp:sp modelId="{724CE700-9DFF-43D8-8BB8-72C5984415B0}">
      <dsp:nvSpPr>
        <dsp:cNvPr id="0" name=""/>
        <dsp:cNvSpPr/>
      </dsp:nvSpPr>
      <dsp:spPr>
        <a:xfrm>
          <a:off x="5562231" y="1470924"/>
          <a:ext cx="235800" cy="2761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1895"/>
              </a:lnTo>
              <a:lnTo>
                <a:pt x="235800" y="276189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7BC6F1-6F63-4C85-955A-C0E5E939BEA4}">
      <dsp:nvSpPr>
        <dsp:cNvPr id="0" name=""/>
        <dsp:cNvSpPr/>
      </dsp:nvSpPr>
      <dsp:spPr>
        <a:xfrm>
          <a:off x="5798032" y="3802473"/>
          <a:ext cx="3299883" cy="860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a-RU" sz="2000" kern="1200" dirty="0" smtClean="0"/>
            <a:t>дисциплинарные правонарушения</a:t>
          </a:r>
          <a:endParaRPr lang="ru-RU" sz="2000" kern="1200" dirty="0"/>
        </a:p>
      </dsp:txBody>
      <dsp:txXfrm>
        <a:off x="5798032" y="3802473"/>
        <a:ext cx="3299883" cy="860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3378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13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0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93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299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9451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006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558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395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089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36353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7169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34384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2709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1849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713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F185A-E0DA-4B7C-82C1-5EED1163B464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E0D040F-F304-4B85-BDAE-F6F5B340B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947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5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11" Type="http://schemas.openxmlformats.org/officeDocument/2006/relationships/image" Target="../media/image13.jpeg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4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Relationship Id="rId14" Type="http://schemas.openxmlformats.org/officeDocument/2006/relationships/image" Target="../media/image3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12838" r="9733"/>
          <a:stretch/>
        </p:blipFill>
        <p:spPr>
          <a:xfrm>
            <a:off x="0" y="0"/>
            <a:ext cx="1241583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2618" y="194108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chemeClr val="tx1"/>
                </a:solidFill>
              </a:rPr>
              <a:t>Экологическое законодательство РФ. </a:t>
            </a: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Органы </a:t>
            </a:r>
            <a:r>
              <a:rPr lang="ru-RU" sz="3600" b="1" dirty="0">
                <a:solidFill>
                  <a:schemeClr val="tx1"/>
                </a:solidFill>
              </a:rPr>
              <a:t>управления и надзора по охране природной среды. </a:t>
            </a: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26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6902" y="1436742"/>
            <a:ext cx="5832765" cy="37776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Экологическое право- </a:t>
            </a:r>
            <a:r>
              <a:rPr lang="ru-RU" sz="2800" dirty="0" smtClean="0">
                <a:solidFill>
                  <a:schemeClr val="tx1"/>
                </a:solidFill>
              </a:rPr>
              <a:t>отрасль права, которая регулирует общественные отношения в сфере взаимодействия общества и природы.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58441" y="527012"/>
            <a:ext cx="3408219" cy="531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7364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19200" y="0"/>
            <a:ext cx="10763250" cy="635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Иерархия источников экологического права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4524911"/>
              </p:ext>
            </p:extLst>
          </p:nvPr>
        </p:nvGraphicFramePr>
        <p:xfrm>
          <a:off x="838200" y="666750"/>
          <a:ext cx="10515600" cy="589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194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>
            <a:spLocks noChangeArrowheads="1"/>
          </p:cNvSpPr>
          <p:nvPr/>
        </p:nvSpPr>
        <p:spPr bwMode="auto">
          <a:xfrm>
            <a:off x="7538433" y="5851301"/>
            <a:ext cx="2590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5" name="Rectangle 33"/>
          <p:cNvSpPr>
            <a:spLocks noChangeArrowheads="1"/>
          </p:cNvSpPr>
          <p:nvPr/>
        </p:nvSpPr>
        <p:spPr bwMode="auto">
          <a:xfrm>
            <a:off x="4795233" y="5851301"/>
            <a:ext cx="2286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1823433" y="5851301"/>
            <a:ext cx="2590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7462233" y="5013101"/>
            <a:ext cx="2819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8" name="Rectangle 30"/>
          <p:cNvSpPr>
            <a:spLocks noChangeArrowheads="1"/>
          </p:cNvSpPr>
          <p:nvPr/>
        </p:nvSpPr>
        <p:spPr bwMode="auto">
          <a:xfrm>
            <a:off x="4642833" y="5013101"/>
            <a:ext cx="2590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1823433" y="5013101"/>
            <a:ext cx="2590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7995633" y="4098701"/>
            <a:ext cx="1600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1899633" y="4174901"/>
            <a:ext cx="2362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7919433" y="3260501"/>
            <a:ext cx="1752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2052033" y="3260501"/>
            <a:ext cx="2209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8681433" y="2269901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5" name="Rectangle 23"/>
          <p:cNvSpPr>
            <a:spLocks noChangeArrowheads="1"/>
          </p:cNvSpPr>
          <p:nvPr/>
        </p:nvSpPr>
        <p:spPr bwMode="auto">
          <a:xfrm>
            <a:off x="6852633" y="2269901"/>
            <a:ext cx="1752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4642833" y="2269901"/>
            <a:ext cx="2057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1899633" y="2295658"/>
            <a:ext cx="2590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4795233" y="2955701"/>
            <a:ext cx="2590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4414233" y="3565301"/>
            <a:ext cx="3352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396332" y="644480"/>
            <a:ext cx="9541001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Органы государственной власти, уполномоченные осуществлять управление охраной окружающей среды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2052033" y="2269901"/>
            <a:ext cx="2362200" cy="38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000" dirty="0" err="1" smtClean="0">
                <a:solidFill>
                  <a:schemeClr val="tx1"/>
                </a:solidFill>
              </a:rPr>
              <a:t>Росприроднадзор</a:t>
            </a:r>
            <a:endParaRPr lang="ru-RU" altLang="ru-RU" sz="2000" dirty="0" smtClean="0">
              <a:solidFill>
                <a:schemeClr val="tx1"/>
              </a:solidFill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4642833" y="2269901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Росводресурсы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852633" y="2269901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Росгидромет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8681433" y="2269901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Роснедра</a:t>
            </a: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4795233" y="2955701"/>
            <a:ext cx="2743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Минприроды России</a:t>
            </a: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2052033" y="3260501"/>
            <a:ext cx="2362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Росрыболовство</a:t>
            </a: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7919433" y="3260501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dirty="0" err="1"/>
              <a:t>Ростехнадзор</a:t>
            </a:r>
            <a:endParaRPr lang="ru-RU" altLang="ru-RU" sz="2000" dirty="0"/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4414233" y="3641501"/>
            <a:ext cx="3352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800"/>
              <a:t>Правительство РФ</a:t>
            </a: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8148033" y="4098701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Рослесхоз</a:t>
            </a: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1899633" y="4174901"/>
            <a:ext cx="2514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Минрегион России</a:t>
            </a: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1823433" y="5013101"/>
            <a:ext cx="2590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dirty="0"/>
              <a:t>Минсельхоз России</a:t>
            </a: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642833" y="5013101"/>
            <a:ext cx="2743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dirty="0"/>
              <a:t>Минэкономразвития России</a:t>
            </a: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7462233" y="5013101"/>
            <a:ext cx="2895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Минздравсоцразвития России</a:t>
            </a:r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1899633" y="5851301"/>
            <a:ext cx="2514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Россельхознадзор</a:t>
            </a:r>
          </a:p>
        </p:txBody>
      </p: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5176233" y="5851301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Росреестр</a:t>
            </a:r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7690833" y="5851301"/>
            <a:ext cx="2362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dirty="0" err="1"/>
              <a:t>Роспотребнадзор</a:t>
            </a:r>
            <a:endParaRPr lang="ru-RU" altLang="ru-RU" sz="2000" dirty="0"/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 flipV="1">
            <a:off x="6014433" y="333670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H="1" flipV="1">
            <a:off x="4261833" y="3412901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 flipV="1">
            <a:off x="7767033" y="3412901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 flipH="1">
            <a:off x="4261833" y="4098701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7767033" y="4098701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H="1">
            <a:off x="3652233" y="4251101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6014433" y="4251101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6700233" y="4251101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 flipH="1" flipV="1">
            <a:off x="5328633" y="2650901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 flipV="1">
            <a:off x="6624033" y="2650901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 flipH="1" flipV="1">
            <a:off x="3118833" y="2650901"/>
            <a:ext cx="1676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 flipV="1">
            <a:off x="7386033" y="2650901"/>
            <a:ext cx="2057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>
            <a:off x="3042633" y="562270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6014433" y="562270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8833833" y="562270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297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Органы управления и надзора по охране природной </a:t>
            </a:r>
            <a:r>
              <a:rPr lang="ru-RU" b="1" dirty="0" smtClean="0">
                <a:solidFill>
                  <a:schemeClr val="tx1"/>
                </a:solidFill>
              </a:rPr>
              <a:t>среды: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1" y="2133600"/>
            <a:ext cx="9079047" cy="4383110"/>
          </a:xfrm>
        </p:spPr>
        <p:txBody>
          <a:bodyPr>
            <a:normAutofit fontScale="92500"/>
          </a:bodyPr>
          <a:lstStyle/>
          <a:p>
            <a:r>
              <a:rPr lang="ru-RU" dirty="0"/>
              <a:t>Государственный комитет Российской Федерации по охране окружающей </a:t>
            </a:r>
            <a:r>
              <a:rPr lang="ru-RU" dirty="0" smtClean="0"/>
              <a:t>Среды </a:t>
            </a:r>
            <a:r>
              <a:rPr lang="ru-RU" u="sng" dirty="0" smtClean="0"/>
              <a:t>(</a:t>
            </a:r>
            <a:r>
              <a:rPr lang="ru-RU" dirty="0" err="1" smtClean="0"/>
              <a:t>Госкомэкология</a:t>
            </a:r>
            <a:r>
              <a:rPr lang="ru-RU" dirty="0" smtClean="0"/>
              <a:t> </a:t>
            </a:r>
            <a:r>
              <a:rPr lang="ru-RU" dirty="0"/>
              <a:t>России</a:t>
            </a:r>
            <a:r>
              <a:rPr lang="ru-RU" dirty="0" smtClean="0"/>
              <a:t>)</a:t>
            </a:r>
          </a:p>
          <a:p>
            <a:r>
              <a:rPr lang="ru-RU" dirty="0"/>
              <a:t>Министерство природных ресурсов Российской Федерации (МПР России) </a:t>
            </a:r>
            <a:endParaRPr lang="ru-RU" dirty="0" smtClean="0"/>
          </a:p>
          <a:p>
            <a:r>
              <a:rPr lang="ru-RU" dirty="0"/>
              <a:t>Министерство сельского хозяйства и продовольствия Российской </a:t>
            </a:r>
            <a:r>
              <a:rPr lang="ru-RU" dirty="0" smtClean="0"/>
              <a:t>Федерации (Минсельхозпрод </a:t>
            </a:r>
            <a:r>
              <a:rPr lang="ru-RU" dirty="0"/>
              <a:t>России</a:t>
            </a:r>
            <a:r>
              <a:rPr lang="ru-RU" dirty="0" smtClean="0"/>
              <a:t>)</a:t>
            </a:r>
          </a:p>
          <a:p>
            <a:r>
              <a:rPr lang="ru-RU" dirty="0"/>
              <a:t>Государственный земельный комитет Российской Федерации (</a:t>
            </a:r>
            <a:r>
              <a:rPr lang="ru-RU" dirty="0" err="1"/>
              <a:t>Госкомзем</a:t>
            </a:r>
            <a:r>
              <a:rPr lang="ru-RU" dirty="0"/>
              <a:t> России) </a:t>
            </a:r>
            <a:endParaRPr lang="ru-RU" dirty="0" smtClean="0"/>
          </a:p>
          <a:p>
            <a:r>
              <a:rPr lang="ru-RU" dirty="0"/>
              <a:t>Государственный комитет </a:t>
            </a:r>
            <a:r>
              <a:rPr lang="ru-RU" dirty="0" smtClean="0"/>
              <a:t>Российской Федерации </a:t>
            </a:r>
            <a:r>
              <a:rPr lang="ru-RU" dirty="0"/>
              <a:t>по </a:t>
            </a:r>
            <a:r>
              <a:rPr lang="ru-RU" dirty="0" smtClean="0"/>
              <a:t>рыболовству</a:t>
            </a:r>
          </a:p>
          <a:p>
            <a:r>
              <a:rPr lang="ru-RU" dirty="0" smtClean="0"/>
              <a:t>Федеральная </a:t>
            </a:r>
            <a:r>
              <a:rPr lang="ru-RU" dirty="0"/>
              <a:t>служба геодезии и картографии России (</a:t>
            </a:r>
            <a:r>
              <a:rPr lang="ru-RU" dirty="0" err="1"/>
              <a:t>Роскартография</a:t>
            </a:r>
            <a:r>
              <a:rPr lang="ru-RU" dirty="0"/>
              <a:t>) </a:t>
            </a:r>
            <a:endParaRPr lang="ru-RU" dirty="0" smtClean="0"/>
          </a:p>
          <a:p>
            <a:r>
              <a:rPr lang="ru-RU" dirty="0"/>
              <a:t>Федеральная служба лесного хозяйства России (Рослесхоз</a:t>
            </a:r>
            <a:r>
              <a:rPr lang="ru-RU" dirty="0" smtClean="0"/>
              <a:t>)</a:t>
            </a:r>
          </a:p>
          <a:p>
            <a:r>
              <a:rPr lang="ru-RU" dirty="0"/>
              <a:t>Федеральная служба России по гидрометеорологии </a:t>
            </a:r>
            <a:r>
              <a:rPr lang="ru-RU" dirty="0" smtClean="0"/>
              <a:t>и мониторингу </a:t>
            </a:r>
            <a:r>
              <a:rPr lang="ru-RU" dirty="0"/>
              <a:t>окружающей Среды (Росгидромет)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8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7925" y="327026"/>
            <a:ext cx="7524750" cy="9588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Система экологического права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5294730"/>
              </p:ext>
            </p:extLst>
          </p:nvPr>
        </p:nvGraphicFramePr>
        <p:xfrm>
          <a:off x="721219" y="1130165"/>
          <a:ext cx="11372044" cy="556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0501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7379" y="0"/>
            <a:ext cx="7035800" cy="1325563"/>
          </a:xfrm>
        </p:spPr>
        <p:txBody>
          <a:bodyPr/>
          <a:lstStyle/>
          <a:p>
            <a:r>
              <a:rPr lang="ru-RU" b="1" dirty="0" smtClean="0"/>
              <a:t>Экологический контроль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48845883"/>
              </p:ext>
            </p:extLst>
          </p:nvPr>
        </p:nvGraphicFramePr>
        <p:xfrm>
          <a:off x="786683" y="630829"/>
          <a:ext cx="10739907" cy="6098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138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9980" y="161925"/>
            <a:ext cx="9972040" cy="1325563"/>
          </a:xfrm>
        </p:spPr>
        <p:txBody>
          <a:bodyPr/>
          <a:lstStyle/>
          <a:p>
            <a:r>
              <a:rPr lang="ru-RU" b="1" dirty="0" smtClean="0"/>
              <a:t>Государственный экологический надзор</a:t>
            </a:r>
            <a:endParaRPr lang="ru-RU" b="1" dirty="0"/>
          </a:p>
        </p:txBody>
      </p:sp>
      <p:pic>
        <p:nvPicPr>
          <p:cNvPr id="6146" name="Picture 2" descr="Государственный экологический контроль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57"/>
          <a:stretch/>
        </p:blipFill>
        <p:spPr bwMode="auto">
          <a:xfrm>
            <a:off x="1328420" y="1248401"/>
            <a:ext cx="9753600" cy="519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8834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49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Государственная экологическая статистическая </a:t>
            </a:r>
            <a:r>
              <a:rPr lang="ru-RU" b="1" dirty="0" smtClean="0"/>
              <a:t>отчетность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74788"/>
            <a:ext cx="11595100" cy="5027612"/>
          </a:xfrm>
        </p:spPr>
        <p:txBody>
          <a:bodyPr>
            <a:noAutofit/>
          </a:bodyPr>
          <a:lstStyle/>
          <a:p>
            <a:r>
              <a:rPr lang="ru-RU" sz="1800" b="1" i="1" dirty="0"/>
              <a:t>Форма N 2 - </a:t>
            </a:r>
            <a:r>
              <a:rPr lang="ru-RU" sz="1800" b="1" i="1" dirty="0" err="1"/>
              <a:t>тп</a:t>
            </a:r>
            <a:r>
              <a:rPr lang="ru-RU" sz="1800" b="1" i="1" dirty="0"/>
              <a:t> (воздух).</a:t>
            </a:r>
            <a:r>
              <a:rPr lang="ru-RU" sz="1800" dirty="0"/>
              <a:t> Отчет об охране атмосферного воздуха. Представляется ежегодно и включает данные о выбросах загрязняющих веществ в атмосферу, их очистке и утилизации; данные о выбросе в атмосферу специфических загрязняющих веществ; источники выбросов загрязняющих веществ в атмосферу; выполнение мероприятий по уменьшению выбросов.</a:t>
            </a:r>
          </a:p>
          <a:p>
            <a:r>
              <a:rPr lang="ru-RU" sz="1800" b="1" i="1" dirty="0"/>
              <a:t>Форма N 2 - </a:t>
            </a:r>
            <a:r>
              <a:rPr lang="ru-RU" sz="1800" b="1" i="1" dirty="0" err="1"/>
              <a:t>тп</a:t>
            </a:r>
            <a:r>
              <a:rPr lang="ru-RU" sz="1800" b="1" i="1" dirty="0"/>
              <a:t> (</a:t>
            </a:r>
            <a:r>
              <a:rPr lang="ru-RU" sz="1800" b="1" i="1" dirty="0" err="1"/>
              <a:t>водхоз</a:t>
            </a:r>
            <a:r>
              <a:rPr lang="ru-RU" sz="1800" b="1" i="1" dirty="0"/>
              <a:t>)</a:t>
            </a:r>
            <a:r>
              <a:rPr lang="ru-RU" sz="1800" dirty="0"/>
              <a:t>. Отчет об использовании воды. Представляется ежегодно и включает данные о забранной из природных источников, полученной от других предприятий (организаций), использованной и переданной воды; данные о водоотведении, системах оборотного и повторного водоснабжения; установленные лимиты забора воды.</a:t>
            </a:r>
          </a:p>
          <a:p>
            <a:r>
              <a:rPr lang="ru-RU" sz="1800" b="1" i="1" dirty="0"/>
              <a:t>Форма N 2 - </a:t>
            </a:r>
            <a:r>
              <a:rPr lang="ru-RU" sz="1800" b="1" i="1" dirty="0" err="1"/>
              <a:t>тп</a:t>
            </a:r>
            <a:r>
              <a:rPr lang="ru-RU" sz="1800" b="1" i="1" dirty="0"/>
              <a:t> (токсичные отходы)</a:t>
            </a:r>
            <a:r>
              <a:rPr lang="ru-RU" sz="1800" dirty="0"/>
              <a:t>. Отчет об образовании и удалении токсичных отходов. Представляется ежегодно и включает данные об отходах (наличие, образование, поступление от других предприятий, использование, обезвреживание, организованное и неорганизованное складирование и захоронение) отходов I, II, III и IV классов опасности.</a:t>
            </a:r>
          </a:p>
          <a:p>
            <a:r>
              <a:rPr lang="ru-RU" sz="1800" b="1" i="1" dirty="0"/>
              <a:t>Форма N 1 - канализация</a:t>
            </a:r>
            <a:r>
              <a:rPr lang="ru-RU" sz="1800" dirty="0"/>
              <a:t>. Отчет о работе канализации. Включает данные о наличии канализационных сооружений и их работе за год.</a:t>
            </a:r>
          </a:p>
          <a:p>
            <a:r>
              <a:rPr lang="ru-RU" sz="1800" b="1" i="1" dirty="0"/>
              <a:t>Форма N 1 - водопровод</a:t>
            </a:r>
            <a:r>
              <a:rPr lang="ru-RU" sz="1800" dirty="0"/>
              <a:t>. Отчет о работе водопровода. Включает данные о наличии водопроводных сооружений и их работе за год.</a:t>
            </a:r>
          </a:p>
          <a:p>
            <a:r>
              <a:rPr lang="ru-RU" sz="1800" b="1" i="1" dirty="0"/>
              <a:t>Форма N 4 - ОС</a:t>
            </a:r>
            <a:r>
              <a:rPr lang="ru-RU" sz="1800" dirty="0"/>
              <a:t>. Отчет о текущих затратах на охрану природы и экологических платежах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66660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4456" y="21089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Основные требования природоохранного законодательства</a:t>
            </a:r>
          </a:p>
        </p:txBody>
      </p:sp>
      <p:sp>
        <p:nvSpPr>
          <p:cNvPr id="5" name="AutoShape 19"/>
          <p:cNvSpPr>
            <a:spLocks noChangeArrowheads="1"/>
          </p:cNvSpPr>
          <p:nvPr/>
        </p:nvSpPr>
        <p:spPr bwMode="auto">
          <a:xfrm>
            <a:off x="3623256" y="1575516"/>
            <a:ext cx="4572000" cy="11430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3318456" y="1601274"/>
            <a:ext cx="5029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400" dirty="0"/>
              <a:t>	Федеральный закон об охране окружающей среды от 10 января 2002г. № 7-ФЗ</a:t>
            </a:r>
          </a:p>
        </p:txBody>
      </p:sp>
      <p:sp>
        <p:nvSpPr>
          <p:cNvPr id="7" name="AutoShape 23"/>
          <p:cNvSpPr>
            <a:spLocks noChangeArrowheads="1"/>
          </p:cNvSpPr>
          <p:nvPr/>
        </p:nvSpPr>
        <p:spPr bwMode="auto">
          <a:xfrm>
            <a:off x="1413456" y="3404316"/>
            <a:ext cx="2895600" cy="11430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AutoShape 24"/>
          <p:cNvSpPr>
            <a:spLocks noChangeArrowheads="1"/>
          </p:cNvSpPr>
          <p:nvPr/>
        </p:nvSpPr>
        <p:spPr bwMode="auto">
          <a:xfrm>
            <a:off x="4385256" y="3404316"/>
            <a:ext cx="2819400" cy="11430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AutoShape 25"/>
          <p:cNvSpPr>
            <a:spLocks noChangeArrowheads="1"/>
          </p:cNvSpPr>
          <p:nvPr/>
        </p:nvSpPr>
        <p:spPr bwMode="auto">
          <a:xfrm>
            <a:off x="7280856" y="3404316"/>
            <a:ext cx="2819400" cy="11430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" name="AutoShape 26"/>
          <p:cNvSpPr>
            <a:spLocks noChangeArrowheads="1"/>
          </p:cNvSpPr>
          <p:nvPr/>
        </p:nvSpPr>
        <p:spPr bwMode="auto">
          <a:xfrm>
            <a:off x="1413456" y="5309316"/>
            <a:ext cx="11430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2632656" y="5309316"/>
            <a:ext cx="11430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3928056" y="5309316"/>
            <a:ext cx="11430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" name="AutoShape 29"/>
          <p:cNvSpPr>
            <a:spLocks noChangeArrowheads="1"/>
          </p:cNvSpPr>
          <p:nvPr/>
        </p:nvSpPr>
        <p:spPr bwMode="auto">
          <a:xfrm>
            <a:off x="5147256" y="5309316"/>
            <a:ext cx="11430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" name="AutoShape 30"/>
          <p:cNvSpPr>
            <a:spLocks noChangeArrowheads="1"/>
          </p:cNvSpPr>
          <p:nvPr/>
        </p:nvSpPr>
        <p:spPr bwMode="auto">
          <a:xfrm>
            <a:off x="6366456" y="5309316"/>
            <a:ext cx="14478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" name="AutoShape 31"/>
          <p:cNvSpPr>
            <a:spLocks noChangeArrowheads="1"/>
          </p:cNvSpPr>
          <p:nvPr/>
        </p:nvSpPr>
        <p:spPr bwMode="auto">
          <a:xfrm>
            <a:off x="7966656" y="5309316"/>
            <a:ext cx="11430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" name="AutoShape 32"/>
          <p:cNvSpPr>
            <a:spLocks noChangeArrowheads="1"/>
          </p:cNvSpPr>
          <p:nvPr/>
        </p:nvSpPr>
        <p:spPr bwMode="auto">
          <a:xfrm>
            <a:off x="9262056" y="5309316"/>
            <a:ext cx="838200" cy="609600"/>
          </a:xfrm>
          <a:prstGeom prst="foldedCorner">
            <a:avLst>
              <a:gd name="adj" fmla="val 31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" name="Rectangle 35"/>
          <p:cNvSpPr>
            <a:spLocks noChangeArrowheads="1"/>
          </p:cNvSpPr>
          <p:nvPr/>
        </p:nvSpPr>
        <p:spPr bwMode="auto">
          <a:xfrm>
            <a:off x="956256" y="3328116"/>
            <a:ext cx="320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400"/>
              <a:t>	</a:t>
            </a:r>
            <a:r>
              <a:rPr lang="ru-RU" altLang="ru-RU"/>
              <a:t>Федеральный закон об отходах производства и потребления от 24 июня 1998г. № 89-ФЗ</a:t>
            </a:r>
          </a:p>
        </p:txBody>
      </p:sp>
      <p:sp>
        <p:nvSpPr>
          <p:cNvPr id="18" name="Rectangle 36"/>
          <p:cNvSpPr>
            <a:spLocks noChangeArrowheads="1"/>
          </p:cNvSpPr>
          <p:nvPr/>
        </p:nvSpPr>
        <p:spPr bwMode="auto">
          <a:xfrm>
            <a:off x="4004256" y="3328116"/>
            <a:ext cx="320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400"/>
              <a:t>	</a:t>
            </a:r>
            <a:r>
              <a:rPr lang="ru-RU" altLang="ru-RU"/>
              <a:t>Федеральный закон об охране атмосферного воздуха от 4 мая 1999г. № 96-ФЗ</a:t>
            </a:r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6899856" y="3328116"/>
            <a:ext cx="320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400" dirty="0"/>
              <a:t>	</a:t>
            </a:r>
            <a:r>
              <a:rPr lang="ru-RU" altLang="ru-RU" dirty="0"/>
              <a:t>Водный кодекс Российской Федерации от 3 июня 2006г.          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dirty="0"/>
              <a:t> </a:t>
            </a:r>
            <a:r>
              <a:rPr lang="ru-RU" altLang="ru-RU" dirty="0" smtClean="0"/>
              <a:t>     </a:t>
            </a:r>
            <a:r>
              <a:rPr lang="ru-RU" altLang="ru-RU" dirty="0"/>
              <a:t>№ 74-ФЗ</a:t>
            </a:r>
          </a:p>
        </p:txBody>
      </p:sp>
      <p:sp>
        <p:nvSpPr>
          <p:cNvPr id="20" name="Rectangle 38"/>
          <p:cNvSpPr>
            <a:spLocks noChangeArrowheads="1"/>
          </p:cNvSpPr>
          <p:nvPr/>
        </p:nvSpPr>
        <p:spPr bwMode="auto">
          <a:xfrm>
            <a:off x="1413456" y="5309316"/>
            <a:ext cx="1219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другие ФЗ</a:t>
            </a: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2632656" y="5385516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СанПиН</a:t>
            </a:r>
          </a:p>
        </p:txBody>
      </p:sp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3928056" y="5309316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СНиП</a:t>
            </a:r>
          </a:p>
        </p:txBody>
      </p:sp>
      <p:sp>
        <p:nvSpPr>
          <p:cNvPr id="23" name="Rectangle 41"/>
          <p:cNvSpPr>
            <a:spLocks noChangeArrowheads="1"/>
          </p:cNvSpPr>
          <p:nvPr/>
        </p:nvSpPr>
        <p:spPr bwMode="auto">
          <a:xfrm>
            <a:off x="5147256" y="5309316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ГОСТ</a:t>
            </a:r>
          </a:p>
        </p:txBody>
      </p:sp>
      <p:sp>
        <p:nvSpPr>
          <p:cNvPr id="24" name="Rectangle 42"/>
          <p:cNvSpPr>
            <a:spLocks noChangeArrowheads="1"/>
          </p:cNvSpPr>
          <p:nvPr/>
        </p:nvSpPr>
        <p:spPr bwMode="auto">
          <a:xfrm>
            <a:off x="5909256" y="5309316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	Метод. рекомендации</a:t>
            </a:r>
          </a:p>
        </p:txBody>
      </p:sp>
      <p:sp>
        <p:nvSpPr>
          <p:cNvPr id="25" name="Rectangle 43"/>
          <p:cNvSpPr>
            <a:spLocks noChangeArrowheads="1"/>
          </p:cNvSpPr>
          <p:nvPr/>
        </p:nvSpPr>
        <p:spPr bwMode="auto">
          <a:xfrm>
            <a:off x="7966656" y="5309316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др. НПА</a:t>
            </a:r>
          </a:p>
        </p:txBody>
      </p:sp>
      <p:sp>
        <p:nvSpPr>
          <p:cNvPr id="26" name="Rectangle 44"/>
          <p:cNvSpPr>
            <a:spLocks noChangeArrowheads="1"/>
          </p:cNvSpPr>
          <p:nvPr/>
        </p:nvSpPr>
        <p:spPr bwMode="auto">
          <a:xfrm>
            <a:off x="9414456" y="5385516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и т.д.</a:t>
            </a:r>
          </a:p>
        </p:txBody>
      </p:sp>
      <p:sp>
        <p:nvSpPr>
          <p:cNvPr id="27" name="AutoShape 45"/>
          <p:cNvSpPr>
            <a:spLocks noChangeArrowheads="1"/>
          </p:cNvSpPr>
          <p:nvPr/>
        </p:nvSpPr>
        <p:spPr bwMode="auto">
          <a:xfrm>
            <a:off x="5071056" y="2718516"/>
            <a:ext cx="15240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8" name="AutoShape 46"/>
          <p:cNvSpPr>
            <a:spLocks noChangeArrowheads="1"/>
          </p:cNvSpPr>
          <p:nvPr/>
        </p:nvSpPr>
        <p:spPr bwMode="auto">
          <a:xfrm>
            <a:off x="5071056" y="4547316"/>
            <a:ext cx="1524000" cy="762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64560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4587" y="302138"/>
            <a:ext cx="8911687" cy="1280890"/>
          </a:xfrm>
        </p:spPr>
        <p:txBody>
          <a:bodyPr/>
          <a:lstStyle/>
          <a:p>
            <a:r>
              <a:rPr lang="ru-RU" b="1" dirty="0" smtClean="0"/>
              <a:t>ФЗ «Об охране окружающей среды»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4765" y="942583"/>
            <a:ext cx="9535612" cy="3880773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b="1" dirty="0" smtClean="0"/>
              <a:t>Основные принципы: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 smtClean="0"/>
              <a:t>Соблюдение </a:t>
            </a:r>
            <a:r>
              <a:rPr lang="ru-RU" altLang="ru-RU" sz="2000" dirty="0"/>
              <a:t>права человека на благоприятную окружающую среду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Обеспечение благоприятных условий жизнедеятельности человека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Охрана, воспроизводство и рациональное использование природных ресурсов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Ответственность органов власти за обеспечение благоприятной окружающей среды и экологической безопасности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Платность природопользования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Презумпция экологической опасности любой хозяйственной деятельности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Приоритет сохранения естественных экологических систем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Обеспечение снижения негативного воздействия хозяйственной деятельности на окружающую среду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Ответственность за нарушение законодательства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ru-RU" altLang="ru-RU" sz="2000" dirty="0"/>
              <a:t>Организация и развитие системы экологического образования и воспитания, формирование экологической культуры</a:t>
            </a:r>
          </a:p>
        </p:txBody>
      </p:sp>
    </p:spTree>
    <p:extLst>
      <p:ext uri="{BB962C8B-B14F-4D97-AF65-F5344CB8AC3E}">
        <p14:creationId xmlns:p14="http://schemas.microsoft.com/office/powerpoint/2010/main" xmlns="" val="423219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9"/>
          <p:cNvSpPr>
            <a:spLocks noChangeArrowheads="1"/>
          </p:cNvSpPr>
          <p:nvPr/>
        </p:nvSpPr>
        <p:spPr bwMode="auto">
          <a:xfrm rot="20426145">
            <a:off x="3026536" y="3327042"/>
            <a:ext cx="3429000" cy="11414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Oval 18"/>
          <p:cNvSpPr>
            <a:spLocks noChangeArrowheads="1"/>
          </p:cNvSpPr>
          <p:nvPr/>
        </p:nvSpPr>
        <p:spPr bwMode="auto">
          <a:xfrm rot="1082545">
            <a:off x="3407536" y="2488842"/>
            <a:ext cx="3429000" cy="10652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" name="Oval 17"/>
          <p:cNvSpPr>
            <a:spLocks noChangeArrowheads="1"/>
          </p:cNvSpPr>
          <p:nvPr/>
        </p:nvSpPr>
        <p:spPr bwMode="auto">
          <a:xfrm rot="20800165">
            <a:off x="5464936" y="2336442"/>
            <a:ext cx="3276600" cy="10652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 rot="1058103">
            <a:off x="5464936" y="3327042"/>
            <a:ext cx="3429000" cy="10652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54936" y="20284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Федеральный закон об охране окружающей среды от 10 января 2002г. №7-ФЗ</a:t>
            </a:r>
          </a:p>
        </p:txBody>
      </p:sp>
      <p:sp>
        <p:nvSpPr>
          <p:cNvPr id="9" name="Rectangle 11"/>
          <p:cNvSpPr txBox="1">
            <a:spLocks noChangeArrowheads="1"/>
          </p:cNvSpPr>
          <p:nvPr/>
        </p:nvSpPr>
        <p:spPr>
          <a:xfrm>
            <a:off x="4169536" y="1574442"/>
            <a:ext cx="3505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altLang="ru-RU" sz="2400" b="1" smtClean="0">
                <a:solidFill>
                  <a:schemeClr val="accent2"/>
                </a:solidFill>
              </a:rPr>
              <a:t>Окружающая среда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483736" y="2412642"/>
            <a:ext cx="1905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Компоненты природной среды</a:t>
            </a: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6226936" y="2488842"/>
            <a:ext cx="1905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Природные объекты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3255136" y="3555642"/>
            <a:ext cx="2209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Природно-антропогенные объекты</a:t>
            </a: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5998336" y="3631842"/>
            <a:ext cx="2209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Антропогенные объекты</a:t>
            </a:r>
          </a:p>
        </p:txBody>
      </p:sp>
      <p:sp>
        <p:nvSpPr>
          <p:cNvPr id="14" name="Oval 20"/>
          <p:cNvSpPr>
            <a:spLocks noChangeArrowheads="1"/>
          </p:cNvSpPr>
          <p:nvPr/>
        </p:nvSpPr>
        <p:spPr bwMode="auto">
          <a:xfrm>
            <a:off x="5388736" y="2793642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5236336" y="3098442"/>
            <a:ext cx="114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</a:t>
            </a:r>
            <a:r>
              <a:rPr lang="ru-RU" altLang="ru-RU" sz="2000"/>
              <a:t>ОС</a:t>
            </a: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1654936" y="5322205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b="1">
                <a:solidFill>
                  <a:schemeClr val="accent2"/>
                </a:solidFill>
              </a:rPr>
              <a:t>Благоприятная окружающая среда</a:t>
            </a:r>
            <a:r>
              <a:rPr lang="ru-RU" altLang="ru-RU" b="1"/>
              <a:t> – </a:t>
            </a:r>
            <a:r>
              <a:rPr lang="ru-RU" altLang="ru-RU"/>
              <a:t>ос, качество которой обеспечивает устойчивое функционирование естественных экологических систем, природных и природно-антропогенных объектов</a:t>
            </a:r>
            <a:endParaRPr lang="ru-RU" altLang="ru-RU" b="1"/>
          </a:p>
        </p:txBody>
      </p:sp>
      <p:pic>
        <p:nvPicPr>
          <p:cNvPr id="17" name="Picture 24" descr="MC900434807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65336" y="3784242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6" descr="MC900281149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6736" y="4393842"/>
            <a:ext cx="8382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9" descr="MC900101008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2936" y="2565042"/>
            <a:ext cx="7620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0" descr="MC90010088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2936" y="1798280"/>
            <a:ext cx="7620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1" descr="MC90010098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0336" y="4317642"/>
            <a:ext cx="7366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2" descr="MC900232014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8536" y="4546242"/>
            <a:ext cx="100488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3" descr="MC900291104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8336" y="3708042"/>
            <a:ext cx="766763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6" descr="MC900383120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7936" y="2488842"/>
            <a:ext cx="749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0" descr="MC900104982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6536" y="1650642"/>
            <a:ext cx="8334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3" descr="MC900437227[1]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8336" y="2031642"/>
            <a:ext cx="6889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4" descr="MC900430317[1]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736" y="1269642"/>
            <a:ext cx="652463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5" descr="MC900231293[1]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5936" y="4317642"/>
            <a:ext cx="882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6621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06450" y="3702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Федеральный закон об охране окружающей среды от 10 января 2002г. №7-ФЗ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54250" y="1665667"/>
            <a:ext cx="54864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altLang="ru-RU" b="1" dirty="0" smtClean="0"/>
              <a:t>Загрязнение окружающей среды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5211650" y="4104067"/>
            <a:ext cx="914400" cy="838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906850" y="4332667"/>
            <a:ext cx="114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</a:t>
            </a:r>
            <a:r>
              <a:rPr lang="ru-RU" altLang="ru-RU" sz="2000"/>
              <a:t>ОС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373450" y="3646867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</a:t>
            </a:r>
            <a:r>
              <a:rPr lang="ru-RU" altLang="ru-RU" sz="2000"/>
              <a:t>поступление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 rot="4919205">
            <a:off x="3611450" y="3265867"/>
            <a:ext cx="1371600" cy="1676400"/>
          </a:xfrm>
          <a:prstGeom prst="curvedUpArrow">
            <a:avLst>
              <a:gd name="adj1" fmla="val 11523"/>
              <a:gd name="adj2" fmla="val 31486"/>
              <a:gd name="adj3" fmla="val 407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 rot="16101546" flipH="1">
            <a:off x="6318138" y="3073779"/>
            <a:ext cx="1371600" cy="1755775"/>
          </a:xfrm>
          <a:prstGeom prst="curvedUpArrow">
            <a:avLst>
              <a:gd name="adj1" fmla="val 11523"/>
              <a:gd name="adj2" fmla="val 31486"/>
              <a:gd name="adj3" fmla="val 426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392250" y="3113467"/>
            <a:ext cx="2362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</a:t>
            </a:r>
            <a:r>
              <a:rPr lang="ru-RU" altLang="ru-RU" sz="2000"/>
              <a:t>вещества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583250" y="2884867"/>
            <a:ext cx="198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/>
              <a:t>	</a:t>
            </a:r>
            <a:r>
              <a:rPr lang="ru-RU" altLang="ru-RU" sz="2000"/>
              <a:t>энергия</a:t>
            </a:r>
          </a:p>
        </p:txBody>
      </p:sp>
      <p:pic>
        <p:nvPicPr>
          <p:cNvPr id="13" name="Picture 11" descr="MC90010452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0450" y="2199067"/>
            <a:ext cx="762000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MC900437256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1250" y="2492755"/>
            <a:ext cx="91440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MC900343575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3650" y="3570667"/>
            <a:ext cx="82550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 descr="MC900217482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02450" y="2122867"/>
            <a:ext cx="89217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MC900156955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1050" y="3265867"/>
            <a:ext cx="1131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4754450" y="3570667"/>
            <a:ext cx="1676400" cy="1524000"/>
          </a:xfrm>
          <a:prstGeom prst="lightningBolt">
            <a:avLst/>
          </a:prstGeom>
          <a:solidFill>
            <a:srgbClr val="FF00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Негативное </a:t>
            </a:r>
          </a:p>
          <a:p>
            <a:pPr algn="ctr" eaLnBrk="1" hangingPunct="1"/>
            <a:r>
              <a:rPr lang="ru-RU" altLang="ru-RU"/>
              <a:t>воздействие</a:t>
            </a:r>
          </a:p>
        </p:txBody>
      </p:sp>
      <p:pic>
        <p:nvPicPr>
          <p:cNvPr id="19" name="Picture 18" descr="MC900198757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69250" y="2351467"/>
            <a:ext cx="9779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544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14470" y="29299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Федеральный закон об охране окружающей среды от 10 января 2002г. №7-ФЗ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3670" y="1740795"/>
            <a:ext cx="6324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b="1" smtClean="0">
                <a:solidFill>
                  <a:schemeClr val="accent2"/>
                </a:solidFill>
              </a:rPr>
              <a:t>Нормативы в области охраны окружающей среды</a:t>
            </a:r>
            <a:endParaRPr lang="ru-RU" altLang="ru-RU" b="1" dirty="0" smtClean="0">
              <a:solidFill>
                <a:schemeClr val="accent2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5870" y="2731395"/>
            <a:ext cx="1981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b="1"/>
              <a:t>	Нормативы качества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3670" y="2655195"/>
            <a:ext cx="2362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ru-RU" altLang="ru-RU" sz="1600" b="1" dirty="0"/>
              <a:t>	Нормативы допустимого воздействия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291070" y="2578995"/>
            <a:ext cx="2590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ru-RU" altLang="ru-RU" sz="1600" b="1"/>
              <a:t>	Нормативы допустимой антропогенной нагрузки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881870" y="2502795"/>
            <a:ext cx="2057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b="1"/>
              <a:t>	</a:t>
            </a:r>
            <a:r>
              <a:rPr lang="ru-RU" altLang="ru-RU" sz="1600" b="1"/>
              <a:t>Нормативы предельно допустимых выбросов, сбросов ЗВ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014470" y="4026795"/>
            <a:ext cx="2743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ru-RU" altLang="ru-RU" sz="1600" b="1"/>
              <a:t>	Технологические нормативы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452870" y="4102995"/>
            <a:ext cx="2209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ru-RU" altLang="ru-RU" sz="1600" b="1"/>
              <a:t>	Нормативы ПДК химических веществ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119870" y="4179195"/>
            <a:ext cx="2971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ru-RU" altLang="ru-RU" sz="1600" b="1"/>
              <a:t>	Нормативы допустимых физических воздействий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2852670" y="2045595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3614670" y="2045595"/>
            <a:ext cx="3048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529070" y="204559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443470" y="2045595"/>
            <a:ext cx="228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6357870" y="2045595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7424670" y="2045595"/>
            <a:ext cx="7620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8415270" y="2045595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605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160" y="107714"/>
            <a:ext cx="8596668" cy="1320800"/>
          </a:xfrm>
        </p:spPr>
        <p:txBody>
          <a:bodyPr>
            <a:normAutofit/>
          </a:bodyPr>
          <a:lstStyle/>
          <a:p>
            <a:r>
              <a:rPr lang="ru-RU" sz="2800" b="1" dirty="0"/>
              <a:t>Конституция РФ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828" y="1538699"/>
            <a:ext cx="11069738" cy="388077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Ст. 58 - обязанностью каждого гражданина является охрана природы, окружающей среды и бережное отношение к природным ресурсам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Ст. 42 - гарантирует право человека на благоприятную окружающую среду, достоверную информацию о ее состоянии и на возмещение ущерба, причиненного здоровью или имуществу экологическим правонарушением.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Ст. 9 дается эколого-экономическая характеристика природной среды. Земля и другие природные ресурсы в Российской Федерации используются и охраняются как основа жизни и деятельности народов, проживающих на соответствующей территории. </a:t>
            </a:r>
          </a:p>
          <a:p>
            <a:r>
              <a:rPr lang="ru-RU" sz="2000" dirty="0">
                <a:solidFill>
                  <a:schemeClr val="tx1"/>
                </a:solidFill>
              </a:rPr>
              <a:t>Ст. 36 - владение, пользование и распоряжение землей и другими природными ресурсами осуществляется их собственниками свободно, если это не наносит ущерба окружающей среде и не нарушает прав и законных интересов иных лиц.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8029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3376" y="649868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Земельный кодекс </a:t>
            </a:r>
            <a:br>
              <a:rPr lang="ru-RU" sz="3200" b="1" dirty="0" smtClean="0"/>
            </a:br>
            <a:r>
              <a:rPr lang="ru-RU" sz="3200" b="1" dirty="0" smtClean="0"/>
              <a:t>(от 25.10.2001 № 136-ФЗ)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6284" y="2172237"/>
            <a:ext cx="8915400" cy="377762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Глава 2 «Охрана земель» – регулирование вопросов предотвращения и ликвидации загрязнения, истощения, деградации, порчи, уничтожения земель и почв, иного негативного воздействия на земли и почвы, рационального использования земель, восстановления плодородия почв.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655200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739" y="598352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Лесной кодекс </a:t>
            </a:r>
            <a:br>
              <a:rPr lang="ru-RU" sz="3200" b="1" dirty="0" smtClean="0"/>
            </a:br>
            <a:r>
              <a:rPr lang="ru-RU" sz="3200" b="1" dirty="0" smtClean="0"/>
              <a:t>(от 04.12.2006 №200-ФЗ)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1026" y="2107842"/>
            <a:ext cx="8915400" cy="377762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Глава 3 посвящена охране и защите лесов;</a:t>
            </a:r>
          </a:p>
          <a:p>
            <a:r>
              <a:rPr lang="ru-RU" sz="2800" dirty="0" smtClean="0"/>
              <a:t>В ст.53 рассмотрены вопросы охраны лесов от пожара, порядок мониторинга пожарной опасности в лесах и лесных пожаров;</a:t>
            </a:r>
          </a:p>
          <a:p>
            <a:r>
              <a:rPr lang="ru-RU" sz="2800" dirty="0" smtClean="0"/>
              <a:t>Глава 4 –воспроизводство лесов и лесоразведение.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735855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4613" y="146351"/>
            <a:ext cx="8596668" cy="13208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Водный кодекс </a:t>
            </a:r>
            <a:br>
              <a:rPr lang="ru-RU" sz="3200" b="1" dirty="0" smtClean="0"/>
            </a:br>
            <a:r>
              <a:rPr lang="ru-RU" sz="3200" b="1" dirty="0" smtClean="0"/>
              <a:t>(</a:t>
            </a:r>
            <a:r>
              <a:rPr lang="ru-RU" sz="3200" b="1" dirty="0"/>
              <a:t>о</a:t>
            </a:r>
            <a:r>
              <a:rPr lang="ru-RU" sz="3200" b="1" dirty="0" smtClean="0"/>
              <a:t>т 03.06.2006 № 74-ФЗ)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8702" y="1316437"/>
            <a:ext cx="9367211" cy="3880773"/>
          </a:xfrm>
        </p:spPr>
        <p:txBody>
          <a:bodyPr>
            <a:noAutofit/>
          </a:bodyPr>
          <a:lstStyle/>
          <a:p>
            <a:r>
              <a:rPr lang="ru-RU" sz="2400" b="1" dirty="0"/>
              <a:t>Водный Кодекс Российской Федерации основан на следующих основных принципах</a:t>
            </a:r>
            <a:r>
              <a:rPr lang="ru-RU" sz="2400" b="1" dirty="0" smtClean="0"/>
              <a:t>:</a:t>
            </a:r>
            <a:endParaRPr lang="ru-RU" sz="2400" b="1" dirty="0"/>
          </a:p>
          <a:p>
            <a:r>
              <a:rPr lang="ru-RU" sz="2400" dirty="0" smtClean="0"/>
              <a:t>значимости </a:t>
            </a:r>
            <a:r>
              <a:rPr lang="ru-RU" sz="2400" dirty="0"/>
              <a:t>водных объектов в качестве основы жизни и деятельности человека</a:t>
            </a:r>
            <a:r>
              <a:rPr lang="ru-RU" sz="2400" dirty="0" smtClean="0"/>
              <a:t>;</a:t>
            </a:r>
            <a:endParaRPr lang="ru-RU" sz="2400" dirty="0"/>
          </a:p>
          <a:p>
            <a:r>
              <a:rPr lang="ru-RU" sz="2400" dirty="0" smtClean="0"/>
              <a:t>приоритета </a:t>
            </a:r>
            <a:r>
              <a:rPr lang="ru-RU" sz="2400" dirty="0"/>
              <a:t>охраны водных объектов перед их использованием</a:t>
            </a:r>
            <a:r>
              <a:rPr lang="ru-RU" sz="2400" dirty="0" smtClean="0"/>
              <a:t>;</a:t>
            </a:r>
            <a:endParaRPr lang="ru-RU" sz="2400" dirty="0"/>
          </a:p>
          <a:p>
            <a:r>
              <a:rPr lang="ru-RU" sz="2400" dirty="0" smtClean="0"/>
              <a:t>сохранения </a:t>
            </a:r>
            <a:r>
              <a:rPr lang="ru-RU" sz="2400" dirty="0"/>
              <a:t>особо охраняемых водных объектов, ограничение или запрет использования которых устанавливается федеральными законами;</a:t>
            </a:r>
          </a:p>
          <a:p>
            <a:r>
              <a:rPr lang="ru-RU" sz="2400" dirty="0" smtClean="0"/>
              <a:t>целевого </a:t>
            </a:r>
            <a:r>
              <a:rPr lang="ru-RU" sz="2400" dirty="0"/>
              <a:t>использования водных объектов</a:t>
            </a:r>
            <a:r>
              <a:rPr lang="ru-RU" sz="2400" dirty="0" smtClean="0"/>
              <a:t>;</a:t>
            </a:r>
            <a:endParaRPr lang="ru-RU" sz="2400" dirty="0"/>
          </a:p>
          <a:p>
            <a:r>
              <a:rPr lang="ru-RU" sz="2400" dirty="0" smtClean="0"/>
              <a:t>приоритете </a:t>
            </a:r>
            <a:r>
              <a:rPr lang="ru-RU" sz="2400" dirty="0"/>
              <a:t>использования водных объектов для целей питьевого и хозяйственно-бытового водоснабжения перед иными целями их использования и других.</a:t>
            </a:r>
          </a:p>
        </p:txBody>
      </p:sp>
    </p:spTree>
    <p:extLst>
      <p:ext uri="{BB962C8B-B14F-4D97-AF65-F5344CB8AC3E}">
        <p14:creationId xmlns:p14="http://schemas.microsoft.com/office/powerpoint/2010/main" xmlns="" val="2649363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://www.armnet.ru/wallpapers/rivers_1024x7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625" y="1244957"/>
            <a:ext cx="29845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39024" y="98658"/>
            <a:ext cx="9060873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Водный кодекс Российской Федерации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от 3 июня 2006г. №74-ФЗ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672625" y="1397357"/>
            <a:ext cx="38862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000" b="1" smtClean="0"/>
              <a:t>Водные объекты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43825" y="2464157"/>
            <a:ext cx="2286000" cy="457200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/>
              <a:t>	поверхностные</a:t>
            </a:r>
            <a:endParaRPr lang="ru-RU" altLang="ru-RU" sz="140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069875" y="2568066"/>
            <a:ext cx="2286000" cy="457200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600" dirty="0"/>
              <a:t>	подземные</a:t>
            </a:r>
            <a:endParaRPr lang="ru-RU" altLang="ru-RU" sz="1400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96307" y="3385484"/>
            <a:ext cx="3505200" cy="2057400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моря или их отдельные части (проливы, заливы, бухты и др.);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водотоки (реки, ручьи, каналы);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водоемы (озера, пруды, обводнен-ные карьеры, водохранилища);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болота;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природные выходы подземных вод (родники, гейзеры);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ледники, снежники.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038125" y="3292832"/>
            <a:ext cx="3505200" cy="609600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бассейны подземных вод;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водоносные горизонты.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817607" y="4181254"/>
            <a:ext cx="3124200" cy="990600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1500"/>
              <a:t>	Границы определяются в соответствии с законодательством РФ о недрах</a:t>
            </a: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3139225" y="292135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016025" y="307375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7787425" y="391195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539024" y="5595284"/>
            <a:ext cx="792480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dirty="0"/>
              <a:t>Водные объекты находятся в федеральной собственности, за </a:t>
            </a:r>
            <a:r>
              <a:rPr lang="ru-RU" altLang="ru-RU" dirty="0" err="1"/>
              <a:t>искл</a:t>
            </a:r>
            <a:r>
              <a:rPr lang="ru-RU" altLang="ru-RU" dirty="0"/>
              <a:t>. прудов, обводненных карьеров, которые могут находиться в собственности субъектов РФ, муниципальных образований, ФЛ, ЮЛ</a:t>
            </a:r>
          </a:p>
        </p:txBody>
      </p:sp>
    </p:spTree>
    <p:extLst>
      <p:ext uri="{BB962C8B-B14F-4D97-AF65-F5344CB8AC3E}">
        <p14:creationId xmlns:p14="http://schemas.microsoft.com/office/powerpoint/2010/main" xmlns="" val="1034607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809481" y="2157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Водный кодекс Российской Федерации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от 3 июня 2006г. №74-ФЗ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33281" y="1434921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b="1" dirty="0" err="1" smtClean="0">
                <a:solidFill>
                  <a:schemeClr val="tx1"/>
                </a:solidFill>
              </a:rPr>
              <a:t>Водоохранная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зона </a:t>
            </a:r>
            <a:r>
              <a:rPr lang="ru-RU" altLang="ru-RU" sz="2000" dirty="0" smtClean="0">
                <a:solidFill>
                  <a:schemeClr val="tx1"/>
                </a:solidFill>
              </a:rPr>
              <a:t>– </a:t>
            </a:r>
            <a:r>
              <a:rPr lang="ru-RU" altLang="ru-RU" dirty="0" smtClean="0">
                <a:solidFill>
                  <a:schemeClr val="tx1"/>
                </a:solidFill>
              </a:rPr>
              <a:t>территория, примыкающая к береговой линии водного объекта</a:t>
            </a:r>
          </a:p>
        </p:txBody>
      </p:sp>
      <p:sp>
        <p:nvSpPr>
          <p:cNvPr id="6" name="Скругленный прямоугольник 6"/>
          <p:cNvSpPr>
            <a:spLocks noChangeArrowheads="1"/>
          </p:cNvSpPr>
          <p:nvPr/>
        </p:nvSpPr>
        <p:spPr bwMode="auto">
          <a:xfrm>
            <a:off x="1733281" y="1892121"/>
            <a:ext cx="2667000" cy="762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Определены требования к размерам водоохранных зон отдельных категорий ВО</a:t>
            </a:r>
          </a:p>
        </p:txBody>
      </p:sp>
      <p:sp>
        <p:nvSpPr>
          <p:cNvPr id="7" name="Скругленный прямоугольник 6"/>
          <p:cNvSpPr>
            <a:spLocks noChangeArrowheads="1"/>
          </p:cNvSpPr>
          <p:nvPr/>
        </p:nvSpPr>
        <p:spPr bwMode="auto">
          <a:xfrm>
            <a:off x="7524481" y="1892121"/>
            <a:ext cx="2743200" cy="762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Ограничения хозяйственной и иной деятельности в водоохранной зоне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33281" y="2730321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b="1" dirty="0"/>
              <a:t>Рыбоохранная зона </a:t>
            </a:r>
            <a:r>
              <a:rPr lang="ru-RU" altLang="ru-RU" sz="2000" dirty="0"/>
              <a:t>– </a:t>
            </a:r>
            <a:r>
              <a:rPr lang="ru-RU" altLang="ru-RU" dirty="0"/>
              <a:t>территория, примыкающая к акватории водного объекта </a:t>
            </a:r>
            <a:r>
              <a:rPr lang="ru-RU" altLang="ru-RU" dirty="0" err="1"/>
              <a:t>рыбохозяйственного</a:t>
            </a:r>
            <a:r>
              <a:rPr lang="ru-RU" altLang="ru-RU" dirty="0"/>
              <a:t> назначения</a:t>
            </a:r>
          </a:p>
        </p:txBody>
      </p:sp>
      <p:sp>
        <p:nvSpPr>
          <p:cNvPr id="9" name="Скругленный прямоугольник 6"/>
          <p:cNvSpPr>
            <a:spLocks noChangeArrowheads="1"/>
          </p:cNvSpPr>
          <p:nvPr/>
        </p:nvSpPr>
        <p:spPr bwMode="auto">
          <a:xfrm>
            <a:off x="2114281" y="3339921"/>
            <a:ext cx="7696200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Требования к размерам рыбоохранных зон определены соответствующими Правилами (ПП РФ № 743), фактически данные размеры совпадают с размерами водоохранных зон</a:t>
            </a:r>
          </a:p>
        </p:txBody>
      </p:sp>
      <p:sp>
        <p:nvSpPr>
          <p:cNvPr id="10" name="Скругленный прямоугольник 6"/>
          <p:cNvSpPr>
            <a:spLocks noChangeArrowheads="1"/>
          </p:cNvSpPr>
          <p:nvPr/>
        </p:nvSpPr>
        <p:spPr bwMode="auto">
          <a:xfrm>
            <a:off x="2952481" y="4254321"/>
            <a:ext cx="5943600" cy="60960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Водоохранные и рыбоохранные зоны не устанавливаются только для помещенных в закрытые коллекторы рек</a:t>
            </a:r>
          </a:p>
        </p:txBody>
      </p:sp>
      <p:sp>
        <p:nvSpPr>
          <p:cNvPr id="11" name="Скругленный прямоугольник 6"/>
          <p:cNvSpPr>
            <a:spLocks noChangeArrowheads="1"/>
          </p:cNvSpPr>
          <p:nvPr/>
        </p:nvSpPr>
        <p:spPr bwMode="auto">
          <a:xfrm>
            <a:off x="4324081" y="3949521"/>
            <a:ext cx="3048000" cy="381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/>
              <a:t>при этом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657081" y="4863921"/>
            <a:ext cx="8305800" cy="1295400"/>
          </a:xfrm>
          <a:prstGeom prst="rect">
            <a:avLst/>
          </a:prstGeom>
          <a:solidFill>
            <a:schemeClr val="bg1">
              <a:alpha val="5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b="1" dirty="0"/>
              <a:t>Зона санитарной охраны </a:t>
            </a:r>
            <a:r>
              <a:rPr lang="ru-RU" altLang="ru-RU" sz="2000" dirty="0"/>
              <a:t>– </a:t>
            </a:r>
            <a:r>
              <a:rPr lang="ru-RU" altLang="ru-RU" dirty="0"/>
              <a:t>устанавливается для источников водоснабжения (поверхностных и подземных) – это территория и акватория, на которых устанавливается особый санитарно-эпидемиологический режим для предотвращения ухудшения качества воды источников централизованного водоснабжения</a:t>
            </a:r>
          </a:p>
        </p:txBody>
      </p:sp>
      <p:sp>
        <p:nvSpPr>
          <p:cNvPr id="13" name="Волна 12"/>
          <p:cNvSpPr/>
          <p:nvPr/>
        </p:nvSpPr>
        <p:spPr>
          <a:xfrm>
            <a:off x="4552681" y="2044521"/>
            <a:ext cx="2819400" cy="685800"/>
          </a:xfrm>
          <a:prstGeom prst="wave">
            <a:avLst>
              <a:gd name="adj1" fmla="val 2000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519344" y="1884184"/>
            <a:ext cx="2865437" cy="236537"/>
          </a:xfrm>
          <a:custGeom>
            <a:avLst/>
            <a:gdLst>
              <a:gd name="connsiteX0" fmla="*/ 0 w 2866029"/>
              <a:gd name="connsiteY0" fmla="*/ 136477 h 236561"/>
              <a:gd name="connsiteX1" fmla="*/ 559558 w 2866029"/>
              <a:gd name="connsiteY1" fmla="*/ 13648 h 236561"/>
              <a:gd name="connsiteX2" fmla="*/ 2060812 w 2866029"/>
              <a:gd name="connsiteY2" fmla="*/ 218364 h 236561"/>
              <a:gd name="connsiteX3" fmla="*/ 2866029 w 2866029"/>
              <a:gd name="connsiteY3" fmla="*/ 122830 h 236561"/>
              <a:gd name="connsiteX4" fmla="*/ 2866029 w 2866029"/>
              <a:gd name="connsiteY4" fmla="*/ 122830 h 23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6029" h="236561">
                <a:moveTo>
                  <a:pt x="0" y="136477"/>
                </a:moveTo>
                <a:cubicBezTo>
                  <a:pt x="108044" y="68238"/>
                  <a:pt x="216089" y="0"/>
                  <a:pt x="559558" y="13648"/>
                </a:cubicBezTo>
                <a:cubicBezTo>
                  <a:pt x="903027" y="27296"/>
                  <a:pt x="1676400" y="200167"/>
                  <a:pt x="2060812" y="218364"/>
                </a:cubicBezTo>
                <a:cubicBezTo>
                  <a:pt x="2445224" y="236561"/>
                  <a:pt x="2866029" y="122830"/>
                  <a:pt x="2866029" y="122830"/>
                </a:cubicBezTo>
                <a:lnTo>
                  <a:pt x="2866029" y="122830"/>
                </a:lnTo>
              </a:path>
            </a:pathLst>
          </a:custGeom>
          <a:ln w="254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4552681" y="2577921"/>
            <a:ext cx="2865438" cy="236538"/>
          </a:xfrm>
          <a:custGeom>
            <a:avLst/>
            <a:gdLst>
              <a:gd name="connsiteX0" fmla="*/ 0 w 2866029"/>
              <a:gd name="connsiteY0" fmla="*/ 136477 h 236561"/>
              <a:gd name="connsiteX1" fmla="*/ 559558 w 2866029"/>
              <a:gd name="connsiteY1" fmla="*/ 13648 h 236561"/>
              <a:gd name="connsiteX2" fmla="*/ 2060812 w 2866029"/>
              <a:gd name="connsiteY2" fmla="*/ 218364 h 236561"/>
              <a:gd name="connsiteX3" fmla="*/ 2866029 w 2866029"/>
              <a:gd name="connsiteY3" fmla="*/ 122830 h 236561"/>
              <a:gd name="connsiteX4" fmla="*/ 2866029 w 2866029"/>
              <a:gd name="connsiteY4" fmla="*/ 122830 h 23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6029" h="236561">
                <a:moveTo>
                  <a:pt x="0" y="136477"/>
                </a:moveTo>
                <a:cubicBezTo>
                  <a:pt x="108044" y="68238"/>
                  <a:pt x="216089" y="0"/>
                  <a:pt x="559558" y="13648"/>
                </a:cubicBezTo>
                <a:cubicBezTo>
                  <a:pt x="903027" y="27296"/>
                  <a:pt x="1676400" y="200167"/>
                  <a:pt x="2060812" y="218364"/>
                </a:cubicBezTo>
                <a:cubicBezTo>
                  <a:pt x="2445224" y="236561"/>
                  <a:pt x="2866029" y="122830"/>
                  <a:pt x="2866029" y="122830"/>
                </a:cubicBezTo>
                <a:lnTo>
                  <a:pt x="2866029" y="122830"/>
                </a:lnTo>
              </a:path>
            </a:pathLst>
          </a:custGeom>
          <a:ln w="254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568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64028" y="2929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Водный кодекс Российской Федерации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от 3 июня 2006г. №74-ФЗ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964028" y="1512194"/>
            <a:ext cx="8153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Поверхностные водные объекты предоставляются в пользование в зависимости от цели водопользования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887828" y="2274194"/>
            <a:ext cx="2209800" cy="1447800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Забор (изъятие) водных ресурсов,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Использование акватории,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/>
              <a:t>Производство электроэнергии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50028" y="2274194"/>
            <a:ext cx="3657600" cy="1905000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Сброс сточных вод (за </a:t>
            </a:r>
            <a:r>
              <a:rPr lang="ru-RU" altLang="ru-RU" sz="1400" dirty="0" err="1"/>
              <a:t>искл</a:t>
            </a:r>
            <a:r>
              <a:rPr lang="ru-RU" altLang="ru-RU" sz="1400" dirty="0"/>
              <a:t>. особо охраняемых водных объектов),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Строительство причалов, платформ, искусственных островов,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Строительство ГТС, мостов, других линейных объектов, связанное с изменениями дна и берегов,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Др. целей согласно ч. 2 ст. 11 ВК РФ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060028" y="2274194"/>
            <a:ext cx="2209800" cy="1447800"/>
          </a:xfrm>
          <a:prstGeom prst="rect">
            <a:avLst/>
          </a:prstGeom>
          <a:noFill/>
          <a:ln w="254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Судоходство,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Государственный мониторинг,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Охрана ОС,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altLang="ru-RU" sz="1400" dirty="0"/>
              <a:t>Др. целей согласно ч. 3 ст. 11 ВК РФ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887828" y="4483994"/>
            <a:ext cx="2133600" cy="609600"/>
          </a:xfrm>
          <a:prstGeom prst="rect">
            <a:avLst/>
          </a:prstGeom>
          <a:noFill/>
          <a:ln w="127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u-RU" altLang="ru-RU" sz="1400"/>
              <a:t>	Договор водопользования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935828" y="4407794"/>
            <a:ext cx="2133600" cy="914400"/>
          </a:xfrm>
          <a:prstGeom prst="rect">
            <a:avLst/>
          </a:prstGeom>
          <a:noFill/>
          <a:ln w="127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u-RU" altLang="ru-RU" sz="1400"/>
              <a:t>	Решение о предоставлении водного объекта в пользование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136228" y="4407794"/>
            <a:ext cx="2133600" cy="762000"/>
          </a:xfrm>
          <a:prstGeom prst="rect">
            <a:avLst/>
          </a:prstGeom>
          <a:noFill/>
          <a:ln w="127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u-RU" altLang="ru-RU" sz="1400"/>
              <a:t>	Без оформления разрешительной документации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964028" y="5626994"/>
            <a:ext cx="2133600" cy="381000"/>
          </a:xfrm>
          <a:prstGeom prst="rect">
            <a:avLst/>
          </a:prstGeom>
          <a:noFill/>
          <a:ln w="127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u-RU" altLang="ru-RU" sz="1400"/>
              <a:t>Взимается плата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850228" y="5626994"/>
            <a:ext cx="3962400" cy="381000"/>
          </a:xfrm>
          <a:prstGeom prst="rect">
            <a:avLst/>
          </a:prstGeom>
          <a:noFill/>
          <a:ln w="12700">
            <a:solidFill>
              <a:srgbClr val="33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u-RU" altLang="ru-RU" sz="1400"/>
              <a:t>Плата не взимается</a:t>
            </a: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2878428" y="3721994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926428" y="417919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9126828" y="3721994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2878428" y="509359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6231228" y="5322194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9126828" y="5169794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92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76907" y="2157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Федеральный закон об отходах производства и потребления от 24 июня 1998г. №89-ФЗ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976907" y="1587321"/>
            <a:ext cx="8077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altLang="ru-RU" b="1" smtClean="0"/>
              <a:t>Отходы по степени воздействия на ОС подразделяются на пять классов опасности 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729507" y="2654121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ru-RU" b="1">
                <a:solidFill>
                  <a:schemeClr val="accent2"/>
                </a:solidFill>
              </a:rPr>
              <a:t>I</a:t>
            </a:r>
            <a:r>
              <a:rPr lang="ru-RU" altLang="ru-RU" b="1">
                <a:solidFill>
                  <a:schemeClr val="accent2"/>
                </a:solidFill>
              </a:rPr>
              <a:t> класс</a:t>
            </a:r>
            <a:r>
              <a:rPr lang="ru-RU" altLang="ru-RU" b="1"/>
              <a:t> – чрезвычайно опасные отходы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729507" y="3263721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ru-RU" b="1">
                <a:solidFill>
                  <a:schemeClr val="accent2"/>
                </a:solidFill>
              </a:rPr>
              <a:t>II</a:t>
            </a:r>
            <a:r>
              <a:rPr lang="ru-RU" altLang="ru-RU" b="1">
                <a:solidFill>
                  <a:schemeClr val="accent2"/>
                </a:solidFill>
              </a:rPr>
              <a:t> класс</a:t>
            </a:r>
            <a:r>
              <a:rPr lang="ru-RU" altLang="ru-RU" b="1"/>
              <a:t> – высокоопасные отходы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805707" y="3949521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ru-RU" b="1">
                <a:solidFill>
                  <a:schemeClr val="accent2"/>
                </a:solidFill>
              </a:rPr>
              <a:t>III</a:t>
            </a:r>
            <a:r>
              <a:rPr lang="ru-RU" altLang="ru-RU" b="1">
                <a:solidFill>
                  <a:schemeClr val="accent2"/>
                </a:solidFill>
              </a:rPr>
              <a:t> класс</a:t>
            </a:r>
            <a:r>
              <a:rPr lang="ru-RU" altLang="ru-RU" b="1"/>
              <a:t> – умеренно опасные отходы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05707" y="4711521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ru-RU" b="1">
                <a:solidFill>
                  <a:schemeClr val="accent2"/>
                </a:solidFill>
              </a:rPr>
              <a:t>IV</a:t>
            </a:r>
            <a:r>
              <a:rPr lang="ru-RU" altLang="ru-RU" b="1">
                <a:solidFill>
                  <a:schemeClr val="accent2"/>
                </a:solidFill>
              </a:rPr>
              <a:t> класс</a:t>
            </a:r>
            <a:r>
              <a:rPr lang="ru-RU" altLang="ru-RU" b="1"/>
              <a:t> – малоопасные отходы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881907" y="5321121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ru-RU" b="1">
                <a:solidFill>
                  <a:schemeClr val="accent2"/>
                </a:solidFill>
              </a:rPr>
              <a:t>V</a:t>
            </a:r>
            <a:r>
              <a:rPr lang="ru-RU" altLang="ru-RU" b="1">
                <a:solidFill>
                  <a:schemeClr val="accent2"/>
                </a:solidFill>
              </a:rPr>
              <a:t> класс</a:t>
            </a:r>
            <a:r>
              <a:rPr lang="ru-RU" altLang="ru-RU" b="1"/>
              <a:t> – практически неопасные отходы</a:t>
            </a:r>
          </a:p>
        </p:txBody>
      </p:sp>
      <p:pic>
        <p:nvPicPr>
          <p:cNvPr id="11" name="Picture 10" descr="MC900351328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1307" y="2349321"/>
            <a:ext cx="5461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MC90023060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2307" y="2958921"/>
            <a:ext cx="730250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MC900437835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7295" y="2349321"/>
            <a:ext cx="427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MC900350438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6307" y="2958921"/>
            <a:ext cx="379413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 descr="MC900251911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5507" y="3720921"/>
            <a:ext cx="6858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7" descr="MC900290949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5907" y="3797121"/>
            <a:ext cx="6905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0" descr="MC900215659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9907" y="4101921"/>
            <a:ext cx="9652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MC900231537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77707" y="4635321"/>
            <a:ext cx="76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4" descr="MC900285538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8307" y="4711521"/>
            <a:ext cx="8191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5" descr="MC900280686[1]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907" y="4406721"/>
            <a:ext cx="574675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6" descr="MC900252223[1]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3107" y="5397321"/>
            <a:ext cx="50482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7" descr="MC900250897[1]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1307" y="5321121"/>
            <a:ext cx="48736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8" descr="MC900234188[1]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87307" y="5321121"/>
            <a:ext cx="64293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27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3"/>
          <p:cNvSpPr>
            <a:spLocks noChangeArrowheads="1"/>
          </p:cNvSpPr>
          <p:nvPr/>
        </p:nvSpPr>
        <p:spPr bwMode="auto">
          <a:xfrm>
            <a:off x="4049332" y="2580068"/>
            <a:ext cx="4419600" cy="3048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3211132" y="28086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2372932" y="34182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220532" y="41040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2906332" y="47898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5039932" y="5399468"/>
            <a:ext cx="2438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7325932" y="46374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630732" y="37992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7325932" y="30372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5192332" y="2275268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2144332" y="3564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Федеральный закон об отходах производства и потребления от 24 июня 1998г. №89-ФЗ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2144332" y="1364566"/>
            <a:ext cx="8229600" cy="834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400" b="1" dirty="0" smtClean="0"/>
              <a:t>Обязательства при обращении с отходами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5268532" y="2351468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Инвентаризация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402132" y="3037268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Плата за НВОС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7630732" y="3875468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Произв. контроль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7478332" y="4713668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Отчетность, учет</a:t>
            </a: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5039932" y="5475668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 dirty="0"/>
              <a:t>ПНООЛР, ДНООЛР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982532" y="4866068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Лицензирование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2296732" y="4180268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Профподготовка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3211132" y="2884868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Классы опасности</a:t>
            </a: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2449132" y="3494468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ru-RU" altLang="ru-RU" sz="2000"/>
              <a:t>Паспортизация</a:t>
            </a:r>
          </a:p>
        </p:txBody>
      </p:sp>
    </p:spTree>
    <p:extLst>
      <p:ext uri="{BB962C8B-B14F-4D97-AF65-F5344CB8AC3E}">
        <p14:creationId xmlns:p14="http://schemas.microsoft.com/office/powerpoint/2010/main" xmlns="" val="3046206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8"/>
          <p:cNvSpPr>
            <a:spLocks noChangeShapeType="1"/>
          </p:cNvSpPr>
          <p:nvPr/>
        </p:nvSpPr>
        <p:spPr bwMode="auto">
          <a:xfrm flipH="1">
            <a:off x="6405092" y="4458236"/>
            <a:ext cx="1066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 rot="20928084">
            <a:off x="2795117" y="3923249"/>
            <a:ext cx="4953000" cy="190023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4881092" y="4534436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680692" y="2672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Федеральный закон об охране атмосферного воздуха от 4 мая 1999г. №96-ФЗ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80892" y="1664594"/>
            <a:ext cx="51054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altLang="ru-RU" sz="2400" smtClean="0">
                <a:solidFill>
                  <a:schemeClr val="accent2"/>
                </a:solidFill>
              </a:rPr>
              <a:t>Размер и  границы СЗЗ</a:t>
            </a:r>
          </a:p>
        </p:txBody>
      </p:sp>
      <p:pic>
        <p:nvPicPr>
          <p:cNvPr id="9" name="Picture 4" descr="MC90041277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8692" y="3239036"/>
            <a:ext cx="10890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423892" y="4915436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6100292" y="4534436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4423892" y="4534436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6405092" y="4610636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719292" y="4763036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786092" y="4686836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6328892" y="4915436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5795492" y="5677436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6024092" y="3772436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4576292" y="4686836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5643092" y="2172236"/>
            <a:ext cx="4495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Размер СЗЗ определяется на основе </a:t>
            </a:r>
            <a:r>
              <a:rPr lang="ru-RU" altLang="ru-RU" sz="1400" b="1"/>
              <a:t>расчетов рассеивания </a:t>
            </a:r>
            <a:r>
              <a:rPr lang="ru-RU" altLang="ru-RU" sz="1400"/>
              <a:t>выбросов ЗВ в АВ и в соответствии с </a:t>
            </a:r>
            <a:r>
              <a:rPr lang="ru-RU" altLang="ru-RU" sz="1400" b="1"/>
              <a:t>санитарной классификацией</a:t>
            </a:r>
            <a:endParaRPr lang="ru-RU" altLang="ru-RU" sz="1400"/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7243292" y="3162836"/>
            <a:ext cx="2819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Размер СЗЗ устанавливается: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- от источников воздействия,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- от границ промплощадки</a:t>
            </a:r>
          </a:p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(в зависимости от характера выбросов)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6633692" y="5296436"/>
            <a:ext cx="327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На внешней границе СЗЗ и за ее пределами уровень загрязнения </a:t>
            </a:r>
            <a:r>
              <a:rPr lang="ru-RU" altLang="ru-RU" sz="1400">
                <a:cs typeface="Arial" panose="020B0604020202020204" pitchFamily="34" charset="0"/>
              </a:rPr>
              <a:t>≤ ПДК/ПДУ</a:t>
            </a: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1604492" y="2705636"/>
            <a:ext cx="327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1400"/>
              <a:t>уровень загрязнения за пределами промплощадки </a:t>
            </a:r>
            <a:r>
              <a:rPr lang="en-US" altLang="ru-RU" sz="1400">
                <a:cs typeface="Arial" panose="020B0604020202020204" pitchFamily="34" charset="0"/>
              </a:rPr>
              <a:t>&gt;</a:t>
            </a:r>
            <a:r>
              <a:rPr lang="ru-RU" altLang="ru-RU" sz="1400">
                <a:cs typeface="Arial" panose="020B0604020202020204" pitchFamily="34" charset="0"/>
              </a:rPr>
              <a:t> 0,1 ПДК/ПДУ</a:t>
            </a:r>
            <a:endParaRPr lang="en-US" altLang="ru-RU" sz="1400">
              <a:cs typeface="Arial" panose="020B0604020202020204" pitchFamily="34" charset="0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 rot="20204332">
            <a:off x="2976092" y="5067836"/>
            <a:ext cx="1600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</a:pPr>
            <a:r>
              <a:rPr lang="ru-RU" altLang="ru-RU" sz="2400"/>
              <a:t>СЗЗ</a:t>
            </a:r>
            <a:endParaRPr lang="ru-RU" altLang="ru-RU" sz="2400">
              <a:cs typeface="Arial" panose="020B0604020202020204" pitchFamily="34" charset="0"/>
            </a:endParaRP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H="1">
            <a:off x="7014692" y="5982236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H="1" flipV="1">
            <a:off x="5871692" y="5753636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7471892" y="4458236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 flipH="1">
            <a:off x="5947892" y="2858036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>
            <a:off x="5947892" y="2858036"/>
            <a:ext cx="76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 flipH="1">
            <a:off x="1756892" y="3239036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>
            <a:off x="1756892" y="3239036"/>
            <a:ext cx="28956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6668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56"/>
          <p:cNvSpPr txBox="1">
            <a:spLocks noChangeArrowheads="1"/>
          </p:cNvSpPr>
          <p:nvPr/>
        </p:nvSpPr>
        <p:spPr>
          <a:xfrm>
            <a:off x="1965101" y="31212"/>
            <a:ext cx="8153400" cy="6699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Федеральный закон об охране атмосферного воздуха от 4 мая 1999г. №96-ФЗ</a:t>
            </a:r>
          </a:p>
        </p:txBody>
      </p:sp>
      <p:sp>
        <p:nvSpPr>
          <p:cNvPr id="5" name="Овал 4"/>
          <p:cNvSpPr>
            <a:spLocks noChangeArrowheads="1"/>
          </p:cNvSpPr>
          <p:nvPr/>
        </p:nvSpPr>
        <p:spPr bwMode="auto">
          <a:xfrm>
            <a:off x="2269901" y="1028163"/>
            <a:ext cx="2590800" cy="167640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400">
              <a:solidFill>
                <a:schemeClr val="bg2"/>
              </a:solidFill>
            </a:endParaRPr>
          </a:p>
          <a:p>
            <a:pPr algn="ctr" eaLnBrk="1" hangingPunct="1"/>
            <a:r>
              <a:rPr lang="ru-RU" altLang="ru-RU" sz="1400">
                <a:solidFill>
                  <a:schemeClr val="bg2"/>
                </a:solidFill>
              </a:rPr>
              <a:t>Ориентировочные размеры СЗЗ</a:t>
            </a:r>
          </a:p>
          <a:p>
            <a:pPr algn="ctr" eaLnBrk="1" hangingPunct="1"/>
            <a:r>
              <a:rPr lang="ru-RU" altLang="ru-RU" sz="1400">
                <a:solidFill>
                  <a:schemeClr val="bg2"/>
                </a:solidFill>
              </a:rPr>
              <a:t>(СанПиН 2.2.1/2.1.1.1200-03)</a:t>
            </a:r>
          </a:p>
        </p:txBody>
      </p:sp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6689501" y="1104363"/>
            <a:ext cx="19812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/>
              <a:t>I </a:t>
            </a:r>
            <a:r>
              <a:rPr lang="ru-RU" altLang="ru-RU" sz="1600"/>
              <a:t>класс опасности 1000 м</a:t>
            </a:r>
          </a:p>
        </p:txBody>
      </p:sp>
      <p:sp>
        <p:nvSpPr>
          <p:cNvPr id="7" name="Скругленный прямоугольник 7"/>
          <p:cNvSpPr>
            <a:spLocks noChangeArrowheads="1"/>
          </p:cNvSpPr>
          <p:nvPr/>
        </p:nvSpPr>
        <p:spPr bwMode="auto">
          <a:xfrm>
            <a:off x="7222901" y="2628363"/>
            <a:ext cx="19812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/>
              <a:t>II </a:t>
            </a:r>
            <a:r>
              <a:rPr lang="ru-RU" altLang="ru-RU" sz="1600"/>
              <a:t>класс опасности </a:t>
            </a:r>
            <a:r>
              <a:rPr lang="en-US" altLang="ru-RU" sz="1600"/>
              <a:t>5</a:t>
            </a:r>
            <a:r>
              <a:rPr lang="ru-RU" altLang="ru-RU" sz="1600"/>
              <a:t>00 м</a:t>
            </a:r>
          </a:p>
        </p:txBody>
      </p:sp>
      <p:sp>
        <p:nvSpPr>
          <p:cNvPr id="8" name="Скругленный прямоугольник 8"/>
          <p:cNvSpPr>
            <a:spLocks noChangeArrowheads="1"/>
          </p:cNvSpPr>
          <p:nvPr/>
        </p:nvSpPr>
        <p:spPr bwMode="auto">
          <a:xfrm>
            <a:off x="7299101" y="4228563"/>
            <a:ext cx="1828800" cy="914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/>
              <a:t>III </a:t>
            </a:r>
            <a:r>
              <a:rPr lang="ru-RU" altLang="ru-RU" sz="1600"/>
              <a:t>класс опасности </a:t>
            </a:r>
            <a:r>
              <a:rPr lang="en-US" altLang="ru-RU" sz="1600"/>
              <a:t>3</a:t>
            </a:r>
            <a:r>
              <a:rPr lang="ru-RU" altLang="ru-RU" sz="1600"/>
              <a:t>00 м</a:t>
            </a:r>
          </a:p>
        </p:txBody>
      </p:sp>
      <p:sp>
        <p:nvSpPr>
          <p:cNvPr id="9" name="Скругленный прямоугольник 9"/>
          <p:cNvSpPr>
            <a:spLocks noChangeArrowheads="1"/>
          </p:cNvSpPr>
          <p:nvPr/>
        </p:nvSpPr>
        <p:spPr bwMode="auto">
          <a:xfrm>
            <a:off x="3946301" y="3847563"/>
            <a:ext cx="19050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/>
              <a:t>IV </a:t>
            </a:r>
            <a:r>
              <a:rPr lang="ru-RU" altLang="ru-RU" sz="1600"/>
              <a:t>класс опасности 100 м</a:t>
            </a:r>
          </a:p>
        </p:txBody>
      </p:sp>
      <p:sp>
        <p:nvSpPr>
          <p:cNvPr id="10" name="Скругленный прямоугольник 10"/>
          <p:cNvSpPr>
            <a:spLocks noChangeArrowheads="1"/>
          </p:cNvSpPr>
          <p:nvPr/>
        </p:nvSpPr>
        <p:spPr bwMode="auto">
          <a:xfrm>
            <a:off x="1812701" y="3314163"/>
            <a:ext cx="17526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1600"/>
              <a:t>V </a:t>
            </a:r>
            <a:r>
              <a:rPr lang="ru-RU" altLang="ru-RU" sz="1600"/>
              <a:t>класс опасности </a:t>
            </a:r>
            <a:r>
              <a:rPr lang="en-US" altLang="ru-RU" sz="1600"/>
              <a:t>5</a:t>
            </a:r>
            <a:r>
              <a:rPr lang="ru-RU" altLang="ru-RU" sz="1600"/>
              <a:t>0 м</a:t>
            </a:r>
          </a:p>
        </p:txBody>
      </p:sp>
      <p:cxnSp>
        <p:nvCxnSpPr>
          <p:cNvPr id="11" name="Прямая соединительная линия 15"/>
          <p:cNvCxnSpPr>
            <a:cxnSpLocks noChangeShapeType="1"/>
            <a:stCxn id="5" idx="3"/>
            <a:endCxn id="10" idx="0"/>
          </p:cNvCxnSpPr>
          <p:nvPr/>
        </p:nvCxnSpPr>
        <p:spPr bwMode="auto">
          <a:xfrm>
            <a:off x="2649314" y="2458501"/>
            <a:ext cx="39687" cy="8556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Прямая соединительная линия 17"/>
          <p:cNvCxnSpPr>
            <a:cxnSpLocks noChangeShapeType="1"/>
            <a:stCxn id="5" idx="4"/>
            <a:endCxn id="9" idx="0"/>
          </p:cNvCxnSpPr>
          <p:nvPr/>
        </p:nvCxnSpPr>
        <p:spPr bwMode="auto">
          <a:xfrm>
            <a:off x="3565301" y="2704563"/>
            <a:ext cx="1333500" cy="1143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Прямая соединительная линия 19"/>
          <p:cNvCxnSpPr>
            <a:cxnSpLocks noChangeShapeType="1"/>
            <a:stCxn id="5" idx="5"/>
            <a:endCxn id="8" idx="1"/>
          </p:cNvCxnSpPr>
          <p:nvPr/>
        </p:nvCxnSpPr>
        <p:spPr bwMode="auto">
          <a:xfrm>
            <a:off x="4481289" y="2458501"/>
            <a:ext cx="2817812" cy="22272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Прямая соединительная линия 21"/>
          <p:cNvCxnSpPr>
            <a:cxnSpLocks noChangeShapeType="1"/>
            <a:stCxn id="5" idx="6"/>
            <a:endCxn id="7" idx="1"/>
          </p:cNvCxnSpPr>
          <p:nvPr/>
        </p:nvCxnSpPr>
        <p:spPr bwMode="auto">
          <a:xfrm>
            <a:off x="4860701" y="1866363"/>
            <a:ext cx="2362200" cy="1143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Прямая соединительная линия 23"/>
          <p:cNvCxnSpPr>
            <a:cxnSpLocks noChangeShapeType="1"/>
            <a:stCxn id="5" idx="7"/>
            <a:endCxn id="6" idx="1"/>
          </p:cNvCxnSpPr>
          <p:nvPr/>
        </p:nvCxnSpPr>
        <p:spPr bwMode="auto">
          <a:xfrm>
            <a:off x="4481289" y="1274226"/>
            <a:ext cx="2208212" cy="2111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689501" y="1790163"/>
            <a:ext cx="2819400" cy="738188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Химические производства</a:t>
            </a:r>
          </a:p>
          <a:p>
            <a:pPr eaLnBrk="1" hangingPunct="1"/>
            <a:r>
              <a:rPr lang="ru-RU" altLang="ru-RU" sz="1400"/>
              <a:t>(пестициды, ядохимикаты,…),  чёрная металлургия,…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41901" y="3390363"/>
            <a:ext cx="3429000" cy="738188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Химические производства</a:t>
            </a:r>
          </a:p>
          <a:p>
            <a:pPr eaLnBrk="1" hangingPunct="1"/>
            <a:r>
              <a:rPr lang="ru-RU" altLang="ru-RU" sz="1400"/>
              <a:t>(бытовая химия, парафин, капрон,…), пр-во автомобилей, цемента,…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222901" y="5066763"/>
            <a:ext cx="3505200" cy="954088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Производство пластмасс, никотина, красок,  лаков, парфюмерии, ванилина, метизное пр-во, пр-во кирпича, рубероида, прядильно-ткацкое пр-во,…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22501" y="4685763"/>
            <a:ext cx="2895600" cy="1600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Производство мыла, солеварение,  переработка пластмасс, полиграфические комбинаты, стеклодувные, швейные, обувные пр-ва,  мясоперерабатывающие, консервные пр-ва,…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584101" y="4076163"/>
            <a:ext cx="2209800" cy="18161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/>
              <a:t>Производство спичек, искусственного жемчуга, обоев, пр-во пищевого спирта, сыродельные заводы, булочно-кондитерские комбинаты , колбасные пр-ва, пр-во соков,…</a:t>
            </a:r>
          </a:p>
        </p:txBody>
      </p:sp>
    </p:spTree>
    <p:extLst>
      <p:ext uri="{BB962C8B-B14F-4D97-AF65-F5344CB8AC3E}">
        <p14:creationId xmlns:p14="http://schemas.microsoft.com/office/powerpoint/2010/main" xmlns="" val="427118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4361" y="716924"/>
            <a:ext cx="891540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Существуют виды экологических проектов, которые должны быть на предприятии исходя из области занятости</a:t>
            </a:r>
            <a:r>
              <a:rPr lang="ru-RU" sz="2400" b="1" dirty="0" smtClean="0"/>
              <a:t>:</a:t>
            </a:r>
          </a:p>
          <a:p>
            <a:endParaRPr lang="ru-RU" sz="2400" b="1" dirty="0"/>
          </a:p>
          <a:p>
            <a:r>
              <a:rPr lang="ru-RU" sz="2400" dirty="0"/>
              <a:t>1) (ООС) - проект охрана окружающей среды;</a:t>
            </a:r>
          </a:p>
          <a:p>
            <a:r>
              <a:rPr lang="ru-RU" sz="2400" dirty="0"/>
              <a:t>2) (ПДС) - проект предельно-допустимых сбросов;</a:t>
            </a:r>
          </a:p>
          <a:p>
            <a:r>
              <a:rPr lang="ru-RU" sz="2400" dirty="0"/>
              <a:t>3) (ПДВ) - проект предельно-допустимый выбросов;</a:t>
            </a:r>
          </a:p>
          <a:p>
            <a:r>
              <a:rPr lang="ru-RU" sz="2400" dirty="0"/>
              <a:t>4) (СЗЗ) - проект санитарно-защитной зоны;</a:t>
            </a:r>
          </a:p>
          <a:p>
            <a:r>
              <a:rPr lang="ru-RU" sz="2400" dirty="0"/>
              <a:t>5) (ПНООЛР) - проект, определяющий нормативы образования отходов;</a:t>
            </a:r>
          </a:p>
          <a:p>
            <a:r>
              <a:rPr lang="ru-RU" sz="2400" dirty="0"/>
              <a:t>6) (ОВОС) - предполагает оценку воздействия на окружающую среду.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346690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5500" y="533958"/>
            <a:ext cx="9191244" cy="1280890"/>
          </a:xfrm>
        </p:spPr>
        <p:txBody>
          <a:bodyPr/>
          <a:lstStyle/>
          <a:p>
            <a:pPr algn="ctr"/>
            <a:r>
              <a:rPr lang="ru-RU" b="1" dirty="0"/>
              <a:t>Виды экологических правонарушений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90916796"/>
              </p:ext>
            </p:extLst>
          </p:nvPr>
        </p:nvGraphicFramePr>
        <p:xfrm>
          <a:off x="1442434" y="1644201"/>
          <a:ext cx="10174310" cy="4705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46835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rganization Chart 5"/>
          <p:cNvGrpSpPr>
            <a:grpSpLocks noChangeAspect="1"/>
          </p:cNvGrpSpPr>
          <p:nvPr/>
        </p:nvGrpSpPr>
        <p:grpSpPr bwMode="auto">
          <a:xfrm>
            <a:off x="2165056" y="809294"/>
            <a:ext cx="8573426" cy="4677106"/>
            <a:chOff x="111" y="-94"/>
            <a:chExt cx="2435" cy="2547"/>
          </a:xfrm>
        </p:grpSpPr>
        <p:cxnSp>
          <p:nvCxnSpPr>
            <p:cNvPr id="5" name="_s12305"/>
            <p:cNvCxnSpPr>
              <a:cxnSpLocks noChangeShapeType="1"/>
              <a:stCxn id="15" idx="1"/>
              <a:endCxn id="10" idx="2"/>
            </p:cNvCxnSpPr>
            <p:nvPr/>
          </p:nvCxnSpPr>
          <p:spPr bwMode="auto">
            <a:xfrm rot="10800000">
              <a:off x="666" y="174"/>
              <a:ext cx="98" cy="212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6" name="_s12303"/>
            <p:cNvCxnSpPr>
              <a:cxnSpLocks noChangeShapeType="1"/>
              <a:stCxn id="14" idx="1"/>
              <a:endCxn id="10" idx="2"/>
            </p:cNvCxnSpPr>
            <p:nvPr/>
          </p:nvCxnSpPr>
          <p:spPr bwMode="auto">
            <a:xfrm rot="10800000">
              <a:off x="666" y="174"/>
              <a:ext cx="98" cy="167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7" name="_s12300"/>
            <p:cNvCxnSpPr>
              <a:cxnSpLocks noChangeShapeType="1"/>
              <a:stCxn id="13" idx="1"/>
              <a:endCxn id="10" idx="2"/>
            </p:cNvCxnSpPr>
            <p:nvPr/>
          </p:nvCxnSpPr>
          <p:spPr bwMode="auto">
            <a:xfrm rot="10800000">
              <a:off x="666" y="174"/>
              <a:ext cx="98" cy="1224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" name="_s12299"/>
            <p:cNvCxnSpPr>
              <a:cxnSpLocks noChangeShapeType="1"/>
              <a:stCxn id="12" idx="1"/>
              <a:endCxn id="10" idx="2"/>
            </p:cNvCxnSpPr>
            <p:nvPr/>
          </p:nvCxnSpPr>
          <p:spPr bwMode="auto">
            <a:xfrm rot="10800000">
              <a:off x="666" y="174"/>
              <a:ext cx="98" cy="75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9" name="_s12298"/>
            <p:cNvCxnSpPr>
              <a:cxnSpLocks noChangeShapeType="1"/>
              <a:stCxn id="11" idx="1"/>
              <a:endCxn id="10" idx="2"/>
            </p:cNvCxnSpPr>
            <p:nvPr/>
          </p:nvCxnSpPr>
          <p:spPr bwMode="auto">
            <a:xfrm rot="10800000">
              <a:off x="666" y="174"/>
              <a:ext cx="90" cy="333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0" name="_s12294"/>
            <p:cNvSpPr>
              <a:spLocks noChangeArrowheads="1"/>
            </p:cNvSpPr>
            <p:nvPr/>
          </p:nvSpPr>
          <p:spPr bwMode="auto">
            <a:xfrm>
              <a:off x="111" y="-94"/>
              <a:ext cx="1110" cy="26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68787" tIns="34391" rIns="68787" bIns="3439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ГРУППЫ ОТВЕТСТВЕННОСТИ ЗА:</a:t>
              </a:r>
            </a:p>
          </p:txBody>
        </p:sp>
        <p:sp>
          <p:nvSpPr>
            <p:cNvPr id="11" name="_s12295"/>
            <p:cNvSpPr>
              <a:spLocks noChangeArrowheads="1"/>
            </p:cNvSpPr>
            <p:nvPr/>
          </p:nvSpPr>
          <p:spPr bwMode="auto">
            <a:xfrm>
              <a:off x="756" y="353"/>
              <a:ext cx="1767" cy="3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68787" tIns="34391" rIns="68787" bIns="3439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Загрязнение природной среды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12" name="_s12296"/>
            <p:cNvSpPr>
              <a:spLocks noChangeArrowheads="1"/>
            </p:cNvSpPr>
            <p:nvPr/>
          </p:nvSpPr>
          <p:spPr bwMode="auto">
            <a:xfrm>
              <a:off x="764" y="755"/>
              <a:ext cx="1782" cy="34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68787" tIns="34391" rIns="68787" bIns="3439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Нерациональное использование природных ресурсов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13" name="_s12297"/>
            <p:cNvSpPr>
              <a:spLocks noChangeArrowheads="1"/>
            </p:cNvSpPr>
            <p:nvPr/>
          </p:nvSpPr>
          <p:spPr bwMode="auto">
            <a:xfrm>
              <a:off x="764" y="1247"/>
              <a:ext cx="1782" cy="30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68787" tIns="34391" rIns="68787" bIns="3439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Истощение ресурсов</a:t>
              </a:r>
              <a:r>
                <a:rPr kumimoji="0" lang="ru-RU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14" name="_s12302"/>
            <p:cNvSpPr>
              <a:spLocks noChangeArrowheads="1"/>
            </p:cNvSpPr>
            <p:nvPr/>
          </p:nvSpPr>
          <p:spPr bwMode="auto">
            <a:xfrm>
              <a:off x="764" y="1694"/>
              <a:ext cx="1758" cy="30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68787" tIns="34391" rIns="68787" bIns="3439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Повреждение или уничтожение природных объектов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15" name="_s12304"/>
            <p:cNvSpPr>
              <a:spLocks noChangeArrowheads="1"/>
            </p:cNvSpPr>
            <p:nvPr/>
          </p:nvSpPr>
          <p:spPr bwMode="auto">
            <a:xfrm>
              <a:off x="764" y="2141"/>
              <a:ext cx="1758" cy="31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68787" tIns="34391" rIns="68787" bIns="3439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Разрушение природных экосистем</a:t>
              </a:r>
              <a:r>
                <a:rPr kumimoji="0" 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</p:grpSp>
      <p:pic>
        <p:nvPicPr>
          <p:cNvPr id="17" name="Рисунок 16" descr="7163499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2753" y="1541042"/>
            <a:ext cx="2970528" cy="347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79909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5014" y="0"/>
            <a:ext cx="9156986" cy="68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409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22"/>
          <p:cNvSpPr>
            <a:spLocks noGrp="1" noChangeAspect="1" noChangeArrowheads="1"/>
          </p:cNvSpPr>
          <p:nvPr isPhoto="1"/>
        </p:nvSpPr>
        <p:spPr bwMode="auto">
          <a:xfrm>
            <a:off x="3049587" y="0"/>
            <a:ext cx="9142413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42349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refdt.ru/tw_files2/urls_2/33/d-32896/32896_html_md66f4f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2974" y="1056068"/>
            <a:ext cx="9780587" cy="521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285452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343</TotalTime>
  <Words>1655</Words>
  <Application>Microsoft Office PowerPoint</Application>
  <PresentationFormat>Произвольный</PresentationFormat>
  <Paragraphs>248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Легкий дым</vt:lpstr>
      <vt:lpstr>Экологическое законодательство РФ.  Органы управления и надзора по охране природной среды.  </vt:lpstr>
      <vt:lpstr>Слайд 2</vt:lpstr>
      <vt:lpstr>Иерархия источников экологического права</vt:lpstr>
      <vt:lpstr>Слайд 4</vt:lpstr>
      <vt:lpstr>Органы управления и надзора по охране природной среды:</vt:lpstr>
      <vt:lpstr>Система экологического права</vt:lpstr>
      <vt:lpstr>Экологический контроль</vt:lpstr>
      <vt:lpstr>Государственный экологический надзор</vt:lpstr>
      <vt:lpstr>Государственная экологическая статистическая отчетность</vt:lpstr>
      <vt:lpstr>Слайд 10</vt:lpstr>
      <vt:lpstr>ФЗ «Об охране окружающей среды»</vt:lpstr>
      <vt:lpstr>Слайд 12</vt:lpstr>
      <vt:lpstr>Слайд 13</vt:lpstr>
      <vt:lpstr>Слайд 14</vt:lpstr>
      <vt:lpstr>Конституция РФ </vt:lpstr>
      <vt:lpstr>Земельный кодекс  (от 25.10.2001 № 136-ФЗ)</vt:lpstr>
      <vt:lpstr>Лесной кодекс  (от 04.12.2006 №200-ФЗ)</vt:lpstr>
      <vt:lpstr>Водный кодекс  (от 03.06.2006 № 74-ФЗ)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Виды экологических правонарушений</vt:lpstr>
      <vt:lpstr>Слайд 28</vt:lpstr>
      <vt:lpstr>Слайд 29</vt:lpstr>
      <vt:lpstr>Слайд 30</vt:lpstr>
      <vt:lpstr>Слайд 31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Экологическое законодательство РФ.  Органы управления и надзора по охране природной среды.</dc:title>
  <dc:creator>user</dc:creator>
  <cp:lastModifiedBy>Asus</cp:lastModifiedBy>
  <cp:revision>35</cp:revision>
  <dcterms:created xsi:type="dcterms:W3CDTF">2019-10-15T10:52:13Z</dcterms:created>
  <dcterms:modified xsi:type="dcterms:W3CDTF">2022-03-24T12:53:20Z</dcterms:modified>
</cp:coreProperties>
</file>