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7" r:id="rId8"/>
    <p:sldId id="278" r:id="rId9"/>
    <p:sldId id="280" r:id="rId10"/>
    <p:sldId id="281" r:id="rId11"/>
    <p:sldId id="282" r:id="rId12"/>
    <p:sldId id="263" r:id="rId13"/>
    <p:sldId id="265" r:id="rId14"/>
    <p:sldId id="284" r:id="rId15"/>
    <p:sldId id="266" r:id="rId16"/>
    <p:sldId id="279" r:id="rId17"/>
    <p:sldId id="273" r:id="rId18"/>
    <p:sldId id="269" r:id="rId19"/>
    <p:sldId id="270" r:id="rId20"/>
    <p:sldId id="271" r:id="rId21"/>
    <p:sldId id="272" r:id="rId22"/>
    <p:sldId id="275" r:id="rId23"/>
    <p:sldId id="276" r:id="rId24"/>
    <p:sldId id="277" r:id="rId25"/>
    <p:sldId id="268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DCA5-61A6-459D-B2F7-719C4D6145A0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8B45-CD44-4FDA-9C11-C18893DE44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21736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DCA5-61A6-459D-B2F7-719C4D6145A0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8B45-CD44-4FDA-9C11-C18893DE44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5531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DCA5-61A6-459D-B2F7-719C4D6145A0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8B45-CD44-4FDA-9C11-C18893DE44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1365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DCA5-61A6-459D-B2F7-719C4D6145A0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8B45-CD44-4FDA-9C11-C18893DE44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39972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DCA5-61A6-459D-B2F7-719C4D6145A0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8B45-CD44-4FDA-9C11-C18893DE44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69718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DCA5-61A6-459D-B2F7-719C4D6145A0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8B45-CD44-4FDA-9C11-C18893DE44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50387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DCA5-61A6-459D-B2F7-719C4D6145A0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8B45-CD44-4FDA-9C11-C18893DE44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70537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DCA5-61A6-459D-B2F7-719C4D6145A0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8B45-CD44-4FDA-9C11-C18893DE44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25036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DCA5-61A6-459D-B2F7-719C4D6145A0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8B45-CD44-4FDA-9C11-C18893DE44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80915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DCA5-61A6-459D-B2F7-719C4D6145A0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8B45-CD44-4FDA-9C11-C18893DE44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8613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DCA5-61A6-459D-B2F7-719C4D6145A0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8B45-CD44-4FDA-9C11-C18893DE44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58449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27DCA5-61A6-459D-B2F7-719C4D6145A0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6C8B45-CD44-4FDA-9C11-C18893DE44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81069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ые документы\Мои фоны презентаций\sbornik № 7_fon\6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7789" y="0"/>
            <a:ext cx="91717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7584" y="764704"/>
            <a:ext cx="7128792" cy="3456384"/>
          </a:xfrm>
          <a:prstGeom prst="rect">
            <a:avLst/>
          </a:prstGeom>
          <a:noFill/>
        </p:spPr>
        <p:txBody>
          <a:bodyPr wrap="square" rtlCol="0">
            <a:prstTxWarp prst="textCanDown">
              <a:avLst>
                <a:gd name="adj" fmla="val 15862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60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Параллельное проектирование </a:t>
            </a:r>
          </a:p>
          <a:p>
            <a:r>
              <a:rPr lang="ru-RU" sz="60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его свойства</a:t>
            </a:r>
            <a:endParaRPr lang="ru-RU" sz="60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76256" y="90972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10 класс</a:t>
            </a:r>
            <a:endParaRPr lang="ru-RU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5877272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Иванова А.А., учитель математики МОШ </a:t>
            </a:r>
            <a:r>
              <a:rPr lang="uk-UA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І-ІІІ </a:t>
            </a:r>
            <a:r>
              <a:rPr lang="ru-RU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ступеней № 22 имени Маршала Сергеева (г. Макеевка Донецкой области)</a:t>
            </a:r>
            <a:endParaRPr lang="ru-RU" b="1" dirty="0">
              <a:ln>
                <a:solidFill>
                  <a:schemeClr val="accent6">
                    <a:lumMod val="50000"/>
                  </a:schemeClr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 descr="D:\Школьные документы\Рисунки\Круг,шар\860958655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6127" y="4581128"/>
            <a:ext cx="1847921" cy="642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:\Школьные документы\Рисунки\Круг,шар\32px-kuboctaeder-animation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77380" y="255890"/>
            <a:ext cx="561450" cy="50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7618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ые документы\Мои фоны презентаций\sbornik № 7_fon\6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7789" y="0"/>
            <a:ext cx="91717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Школьные документы\чертежи\image005.jp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7453" y="1420778"/>
            <a:ext cx="2729650" cy="2440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Школьные документы\чертежи\iжэ.jpe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37103" y="1496640"/>
            <a:ext cx="2554792" cy="2296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Школьные документы\чертежи\37i.jpeg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7453" y="3861048"/>
            <a:ext cx="2654932" cy="2644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Школьные документы\чертежи\iпро.jpeg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69552" y="3884975"/>
            <a:ext cx="2630997" cy="2596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Школьные документы\чертежи\дж.jpeg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221" y="1496640"/>
            <a:ext cx="2008497" cy="2372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D:\Школьные документы\чертежи\cilindr.gif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00549" y="3861047"/>
            <a:ext cx="1999843" cy="2620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9330"/>
            <a:ext cx="88204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стереометрии изучаются пространственные фигуры, однако на чертеже они изображаются в виде плоских фигур. 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xmlns="" val="344943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ые документы\Мои фоны презентаций\sbornik № 7_fon\6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7789" y="0"/>
            <a:ext cx="91717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3568" y="404664"/>
            <a:ext cx="80648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Каким же образом следует изображать пространственную фигуру на плоскости? 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Обычно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для этого используется параллельное проектирование пространственной фигуры на плоскость.</a:t>
            </a:r>
          </a:p>
        </p:txBody>
      </p:sp>
      <p:pic>
        <p:nvPicPr>
          <p:cNvPr id="5122" name="Picture 2" descr="D:\Школьные документы\Рисунки\Круг,шар\860958655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3713" y="2112011"/>
            <a:ext cx="1704392" cy="592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Школьные документы\Рисунки\Круг,шар\32px-kuboctaeder-animation.gif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16416" y="29339"/>
            <a:ext cx="731980" cy="663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8695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ые документы\Мои фоны презентаций\sbornik № 7_fon\6-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7789" y="0"/>
            <a:ext cx="91717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3709" y="35497"/>
            <a:ext cx="7128792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539552" y="4365104"/>
                <a:ext cx="8604448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3600" b="1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АА'</a:t>
                </a:r>
                <a14:m>
                  <m:oMath xmlns:m="http://schemas.openxmlformats.org/officeDocument/2006/math">
                    <m:r>
                      <a:rPr lang="ru-RU" sz="3600" b="1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∥</m:t>
                    </m:r>
                  </m:oMath>
                </a14:m>
                <a:r>
                  <a:rPr lang="ru-RU" sz="3600" b="1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3600" b="1" i="1" dirty="0" smtClean="0">
                    <a:latin typeface="Times New Roman" pitchFamily="18" charset="0"/>
                    <a:cs typeface="Times New Roman" pitchFamily="18" charset="0"/>
                  </a:rPr>
                  <a:t>l</a:t>
                </a:r>
                <a:r>
                  <a:rPr lang="ru-RU" sz="3600" b="1" i="1" dirty="0" smtClean="0">
                    <a:latin typeface="Times New Roman" pitchFamily="18" charset="0"/>
                    <a:cs typeface="Times New Roman" pitchFamily="18" charset="0"/>
                  </a:rPr>
                  <a:t>,  </a:t>
                </a:r>
              </a:p>
              <a:p>
                <a:r>
                  <a:rPr lang="ru-RU" sz="3600" b="1" dirty="0" smtClean="0">
                    <a:latin typeface="Times New Roman" pitchFamily="18" charset="0"/>
                    <a:cs typeface="Times New Roman" pitchFamily="18" charset="0"/>
                  </a:rPr>
                  <a:t>А' </a:t>
                </a:r>
                <a:r>
                  <a:rPr lang="ru-RU" sz="3600" dirty="0" smtClean="0">
                    <a:latin typeface="Times New Roman" pitchFamily="18" charset="0"/>
                    <a:cs typeface="Times New Roman" pitchFamily="18" charset="0"/>
                  </a:rPr>
                  <a:t>– проекция точки А на плоскость</a:t>
                </a:r>
                <a14:m>
                  <m:oMath xmlns:m="http://schemas.openxmlformats.org/officeDocument/2006/math">
                    <m:r>
                      <a:rPr lang="ru-RU" sz="3600" b="0" i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  </m:t>
                    </m:r>
                    <m:r>
                      <a:rPr lang="ru-RU" sz="3600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𝜋</m:t>
                    </m:r>
                  </m:oMath>
                </a14:m>
                <a:r>
                  <a:rPr lang="ru-RU" sz="3600" dirty="0" smtClean="0">
                    <a:latin typeface="Times New Roman" pitchFamily="18" charset="0"/>
                    <a:cs typeface="Times New Roman" pitchFamily="18" charset="0"/>
                  </a:rPr>
                  <a:t>, </a:t>
                </a:r>
              </a:p>
              <a:p>
                <a:r>
                  <a:rPr lang="ru-RU" sz="3600" dirty="0" smtClean="0">
                    <a:latin typeface="Times New Roman" pitchFamily="18" charset="0"/>
                    <a:cs typeface="Times New Roman" pitchFamily="18" charset="0"/>
                  </a:rPr>
                  <a:t>прямая  </a:t>
                </a:r>
                <a:r>
                  <a:rPr lang="ru-RU" sz="3600" b="1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АА</a:t>
                </a:r>
                <a:r>
                  <a:rPr lang="ru-RU" sz="3600" b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'</a:t>
                </a:r>
                <a:r>
                  <a:rPr lang="ru-RU" sz="3600" b="1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3600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- проектирующая прямая,</a:t>
                </a:r>
                <a:r>
                  <a:rPr lang="ru-RU" sz="3600" dirty="0">
                    <a:solidFill>
                      <a:prstClr val="black"/>
                    </a:solidFill>
                    <a:ea typeface="Cambria Math"/>
                    <a:cs typeface="Times New Roman" pitchFamily="18" charset="0"/>
                  </a:rPr>
                  <a:t/>
                </a:r>
                <a:endParaRPr lang="ru-RU" sz="3600" i="1" dirty="0" smtClean="0">
                  <a:solidFill>
                    <a:prstClr val="black"/>
                  </a:solidFill>
                  <a:latin typeface="Cambria Math"/>
                  <a:ea typeface="Cambria Math"/>
                  <a:cs typeface="Times New Roman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ru-RU" sz="3600" i="1">
                        <a:solidFill>
                          <a:prstClr val="black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𝜋</m:t>
                    </m:r>
                  </m:oMath>
                </a14:m>
                <a:r>
                  <a:rPr lang="ru-RU" sz="3600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– плоскость проекций.</a:t>
                </a:r>
              </a:p>
              <a:p>
                <a:r>
                  <a:rPr lang="ru-RU" sz="3600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endParaRPr lang="ru-RU" sz="36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4365104"/>
                <a:ext cx="8604448" cy="2862322"/>
              </a:xfrm>
              <a:prstGeom prst="rect">
                <a:avLst/>
              </a:prstGeom>
              <a:blipFill rotWithShape="1">
                <a:blip r:embed="rId5"/>
                <a:stretch>
                  <a:fillRect l="-2197" t="-340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Прямая соединительная линия 4"/>
          <p:cNvCxnSpPr/>
          <p:nvPr/>
        </p:nvCxnSpPr>
        <p:spPr>
          <a:xfrm>
            <a:off x="1187624" y="501317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101548" y="297511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94478046"/>
              </p:ext>
            </p:extLst>
          </p:nvPr>
        </p:nvGraphicFramePr>
        <p:xfrm>
          <a:off x="4500954" y="5314734"/>
          <a:ext cx="287069" cy="215900"/>
        </p:xfrm>
        <a:graphic>
          <a:graphicData uri="http://schemas.openxmlformats.org/presentationml/2006/ole">
            <p:oleObj spid="_x0000_s3091" name="Формула" r:id="rId6" imgW="114120" imgH="215640" progId="Equation.3">
              <p:embed/>
            </p:oleObj>
          </a:graphicData>
        </a:graphic>
      </p:graphicFrame>
      <p:cxnSp>
        <p:nvCxnSpPr>
          <p:cNvPr id="10" name="Прямая соединительная линия 9"/>
          <p:cNvCxnSpPr/>
          <p:nvPr/>
        </p:nvCxnSpPr>
        <p:spPr>
          <a:xfrm>
            <a:off x="4558105" y="342900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5276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ые документы\Мои фоны презентаций\sbornik № 7_fon\6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0568" y="676"/>
            <a:ext cx="91717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04729" y="116632"/>
            <a:ext cx="8568952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5000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Если прямая 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параллельна прямой </a:t>
            </a:r>
            <a:r>
              <a:rPr lang="en-US" sz="28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(или совпадает)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то ее проекцией в направлении этой прямой является 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точка С</a:t>
            </a:r>
            <a:r>
              <a:rPr lang="ru-RU" sz="3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'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Если прямая АВ не 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параллельна и не совпадает с прямой </a:t>
            </a:r>
            <a:r>
              <a:rPr lang="en-US" sz="28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то ее проекцией является 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прямая АВ.</a:t>
            </a:r>
            <a:endParaRPr lang="ru-RU" sz="28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60641"/>
            <a:ext cx="7272808" cy="4069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8665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ые документы\Мои фоны презентаций\sbornik № 7_fon\6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7789" y="0"/>
            <a:ext cx="91717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1032" y="-4395"/>
            <a:ext cx="87129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Основные свойства параллельного проектирования</a:t>
            </a:r>
            <a:endParaRPr lang="ru-RU" sz="3200" b="1" i="1" dirty="0"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1032" y="1005407"/>
            <a:ext cx="8533456" cy="31085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Если отрезки, которые проектируются,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не параллельны проектирующей прямой, то :</a:t>
            </a:r>
          </a:p>
          <a:p>
            <a:pPr marL="342900" indent="-342900">
              <a:buAutoNum type="arabicParenR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Отрезки фигуры изображаются отрезками.</a:t>
            </a:r>
          </a:p>
          <a:p>
            <a:pPr marL="342900" indent="-342900">
              <a:buAutoNum type="arabicParenR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Параллельные отрезки </a:t>
            </a: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фигуры изображаются </a:t>
            </a:r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на плоскости параллельными отрезками.</a:t>
            </a:r>
          </a:p>
          <a:p>
            <a:pPr marL="342900" indent="-342900">
              <a:buAutoNum type="arabicParenR"/>
            </a:pPr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Отношение отрезков одной прямой или параллельных прямых сохраняется.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914" y="4005064"/>
            <a:ext cx="5184576" cy="2852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787131"/>
            <a:ext cx="168592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8550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ые документы\Мои фоны презентаций\sbornik № 7_fon\6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17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2538" y="0"/>
            <a:ext cx="845793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Изображение  пространственных фигур на плоскости по правилам параллельного проектирования </a:t>
            </a:r>
          </a:p>
          <a:p>
            <a:pPr algn="ctr"/>
            <a:r>
              <a:rPr lang="ru-RU" sz="2400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(при условии, что плоскость фигуры не параллельна проектирующим прямым)</a:t>
            </a:r>
            <a:endParaRPr lang="ru-RU" sz="2400" b="1" i="1" dirty="0">
              <a:ln>
                <a:solidFill>
                  <a:schemeClr val="accent6">
                    <a:lumMod val="50000"/>
                  </a:schemeClr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40417" y="2567852"/>
            <a:ext cx="32451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Данная фигура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08104" y="2569813"/>
            <a:ext cx="3563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Её изображение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85638" y="3428999"/>
            <a:ext cx="3186354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Произвольный треугольник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63621" y="5141307"/>
            <a:ext cx="3230387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Произвольный параллелограмм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39552" y="3216144"/>
            <a:ext cx="5194548" cy="178725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1. Треугольник ( в том числе прямоугольный, 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равнобедренный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равносторонний)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26516" y="5154898"/>
            <a:ext cx="5307584" cy="119072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2. Параллелограмм ( в том числе ромб, прямоугольник, квадрат)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5692139" y="3876208"/>
            <a:ext cx="320021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5679992" y="5618360"/>
            <a:ext cx="324036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38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ые документы\Мои фоны презентаций\sbornik № 7_fon\6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17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2538" y="0"/>
            <a:ext cx="8457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2745" y="215194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6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Данная фигура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32040" y="323165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6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Её изображение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58887" y="1363562"/>
            <a:ext cx="3528392" cy="95410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Произвольная трапеция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63480" y="3167390"/>
            <a:ext cx="3168352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Эллипс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88396" y="940516"/>
            <a:ext cx="3953073" cy="18002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3. Трапеция ( в том числе равнобедренная, прямоугольная)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53037" y="2865837"/>
            <a:ext cx="3888432" cy="112632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4. Круг, окружность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616" y="4149080"/>
            <a:ext cx="7371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Сохраняют своё положение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Загнутый угол 15"/>
          <p:cNvSpPr/>
          <p:nvPr/>
        </p:nvSpPr>
        <p:spPr>
          <a:xfrm>
            <a:off x="2346463" y="4795411"/>
            <a:ext cx="5171153" cy="1760315"/>
          </a:xfrm>
          <a:prstGeom prst="foldedCorner">
            <a:avLst/>
          </a:prstGeom>
          <a:ln w="381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lvl="0" indent="-342900" algn="ctr">
              <a:buFontTx/>
              <a:buAutoNum type="arabicPeriod"/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Средняя линия треугольника</a:t>
            </a:r>
          </a:p>
          <a:p>
            <a:pPr marL="342900" lvl="0" indent="-342900" algn="ctr">
              <a:buFontTx/>
              <a:buAutoNum type="arabicPeriod"/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Средняя линия трапеции</a:t>
            </a:r>
          </a:p>
          <a:p>
            <a:pPr marL="342900" lvl="0" indent="-342900" algn="ctr">
              <a:buFontTx/>
              <a:buAutoNum type="arabicPeriod"/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Медиана треугольника</a:t>
            </a:r>
          </a:p>
        </p:txBody>
      </p:sp>
      <p:cxnSp>
        <p:nvCxnSpPr>
          <p:cNvPr id="18" name="Прямая со стрелкой 17"/>
          <p:cNvCxnSpPr>
            <a:stCxn id="10" idx="3"/>
            <a:endCxn id="7" idx="1"/>
          </p:cNvCxnSpPr>
          <p:nvPr/>
        </p:nvCxnSpPr>
        <p:spPr>
          <a:xfrm>
            <a:off x="4541469" y="1840616"/>
            <a:ext cx="41741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11" idx="3"/>
            <a:endCxn id="9" idx="1"/>
          </p:cNvCxnSpPr>
          <p:nvPr/>
        </p:nvCxnSpPr>
        <p:spPr>
          <a:xfrm>
            <a:off x="4541469" y="3429000"/>
            <a:ext cx="422011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6759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ые документы\Мои фоны презентаций\sbornik № 7_fon\6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17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3703" y="116632"/>
            <a:ext cx="86322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Какая фигура не может быть параллельной проекцией ромба?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1556792"/>
            <a:ext cx="1944216" cy="187220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араллелограмм 5"/>
          <p:cNvSpPr/>
          <p:nvPr/>
        </p:nvSpPr>
        <p:spPr>
          <a:xfrm rot="3056857">
            <a:off x="6036175" y="1419581"/>
            <a:ext cx="1872208" cy="2808312"/>
          </a:xfrm>
          <a:prstGeom prst="parallelogram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Трапеция 7"/>
          <p:cNvSpPr/>
          <p:nvPr/>
        </p:nvSpPr>
        <p:spPr>
          <a:xfrm>
            <a:off x="773578" y="4005064"/>
            <a:ext cx="3312368" cy="2232248"/>
          </a:xfrm>
          <a:prstGeom prst="trapezoid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омб 8"/>
          <p:cNvSpPr/>
          <p:nvPr/>
        </p:nvSpPr>
        <p:spPr>
          <a:xfrm>
            <a:off x="5052038" y="4437614"/>
            <a:ext cx="3360402" cy="1808768"/>
          </a:xfrm>
          <a:prstGeom prst="diamond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2269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ые документы\Мои фоны презентаций\sbornik № 7_fon\6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811" y="0"/>
            <a:ext cx="91717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66258" y="260648"/>
            <a:ext cx="8352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6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Какая фигура не может быть параллельной проекцией </a:t>
            </a:r>
            <a:r>
              <a:rPr lang="ru-RU" sz="3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трапеции?</a:t>
            </a:r>
            <a:endParaRPr lang="ru-RU" sz="36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рапеция 3"/>
          <p:cNvSpPr/>
          <p:nvPr/>
        </p:nvSpPr>
        <p:spPr>
          <a:xfrm>
            <a:off x="1259632" y="1700808"/>
            <a:ext cx="1296144" cy="2232248"/>
          </a:xfrm>
          <a:prstGeom prst="trapezoid">
            <a:avLst>
              <a:gd name="adj" fmla="val 14484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Трапеция 7"/>
          <p:cNvSpPr/>
          <p:nvPr/>
        </p:nvSpPr>
        <p:spPr>
          <a:xfrm rot="10800000">
            <a:off x="3995936" y="1460977"/>
            <a:ext cx="2736304" cy="2376264"/>
          </a:xfrm>
          <a:prstGeom prst="trapezoid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араллелограмм 9"/>
          <p:cNvSpPr/>
          <p:nvPr/>
        </p:nvSpPr>
        <p:spPr>
          <a:xfrm>
            <a:off x="6876256" y="3068960"/>
            <a:ext cx="2042930" cy="2952328"/>
          </a:xfrm>
          <a:prstGeom prst="parallelogram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Трапеция 10"/>
          <p:cNvSpPr/>
          <p:nvPr/>
        </p:nvSpPr>
        <p:spPr>
          <a:xfrm>
            <a:off x="755576" y="4349824"/>
            <a:ext cx="3240359" cy="2232248"/>
          </a:xfrm>
          <a:prstGeom prst="trapezoi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755576" y="4349824"/>
            <a:ext cx="1368152" cy="2232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044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ые документы\Мои фоны презентаций\sbornik № 7_fon\6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7789" y="-7776"/>
            <a:ext cx="91717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7" y="-17919"/>
            <a:ext cx="88204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6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Какая фигура не может быть параллельной проекцией </a:t>
            </a:r>
            <a:r>
              <a:rPr lang="ru-RU" sz="3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правильного треугольника, у которого  построена одна высота?</a:t>
            </a:r>
            <a:endParaRPr lang="ru-RU" sz="36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Равнобедренный треугольник 2"/>
          <p:cNvSpPr/>
          <p:nvPr/>
        </p:nvSpPr>
        <p:spPr>
          <a:xfrm>
            <a:off x="611560" y="2308324"/>
            <a:ext cx="1656184" cy="1984772"/>
          </a:xfrm>
          <a:prstGeom prst="triangl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ый треугольник 3"/>
          <p:cNvSpPr/>
          <p:nvPr/>
        </p:nvSpPr>
        <p:spPr>
          <a:xfrm>
            <a:off x="3059832" y="2420888"/>
            <a:ext cx="2160240" cy="3096344"/>
          </a:xfrm>
          <a:prstGeom prst="rtTriangl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ый треугольник 4"/>
          <p:cNvSpPr/>
          <p:nvPr/>
        </p:nvSpPr>
        <p:spPr>
          <a:xfrm rot="9081914">
            <a:off x="4949956" y="2312672"/>
            <a:ext cx="3641183" cy="2448680"/>
          </a:xfrm>
          <a:prstGeom prst="rtTriangl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>
          <a:xfrm rot="12987877">
            <a:off x="4854285" y="4923142"/>
            <a:ext cx="3464419" cy="1121869"/>
          </a:xfrm>
          <a:prstGeom prst="triangle">
            <a:avLst>
              <a:gd name="adj" fmla="val 44371"/>
            </a:avLst>
          </a:prstGeom>
          <a:gradFill rotWithShape="1">
            <a:gsLst>
              <a:gs pos="0">
                <a:srgbClr val="E40059">
                  <a:tint val="60000"/>
                  <a:satMod val="160000"/>
                </a:srgbClr>
              </a:gs>
              <a:gs pos="46000">
                <a:srgbClr val="E40059">
                  <a:tint val="86000"/>
                  <a:satMod val="160000"/>
                </a:srgbClr>
              </a:gs>
              <a:gs pos="100000">
                <a:srgbClr val="E40059">
                  <a:shade val="40000"/>
                  <a:satMod val="160000"/>
                </a:srgbClr>
              </a:gs>
            </a:gsLst>
            <a:path path="circle">
              <a:fillToRect l="50000" t="155000" r="50000" b="-55000"/>
            </a:path>
          </a:gradFill>
          <a:ln>
            <a:noFill/>
          </a:ln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rgbClr val="E40059"/>
            </a:contourClr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cxnSp>
        <p:nvCxnSpPr>
          <p:cNvPr id="16" name="Прямая соединительная линия 15"/>
          <p:cNvCxnSpPr>
            <a:stCxn id="3" idx="0"/>
          </p:cNvCxnSpPr>
          <p:nvPr/>
        </p:nvCxnSpPr>
        <p:spPr>
          <a:xfrm>
            <a:off x="1439652" y="2308324"/>
            <a:ext cx="0" cy="198477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4" idx="2"/>
            <a:endCxn id="4" idx="5"/>
          </p:cNvCxnSpPr>
          <p:nvPr/>
        </p:nvCxnSpPr>
        <p:spPr>
          <a:xfrm flipV="1">
            <a:off x="3059832" y="3969060"/>
            <a:ext cx="1080120" cy="154817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stCxn id="9" idx="0"/>
          </p:cNvCxnSpPr>
          <p:nvPr/>
        </p:nvCxnSpPr>
        <p:spPr>
          <a:xfrm flipV="1">
            <a:off x="6409950" y="5013176"/>
            <a:ext cx="466306" cy="103791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>
            <a:stCxn id="5" idx="2"/>
          </p:cNvCxnSpPr>
          <p:nvPr/>
        </p:nvCxnSpPr>
        <p:spPr>
          <a:xfrm flipH="1">
            <a:off x="7654118" y="1589946"/>
            <a:ext cx="127615" cy="200688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0257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ые документы\Мои фоны презентаций\sbornik № 7_fon\6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7789" y="0"/>
            <a:ext cx="91717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95736" y="600804"/>
            <a:ext cx="5184576" cy="923330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877201"/>
              </a:avLst>
            </a:prstTxWarp>
            <a:spAutoFit/>
          </a:bodyPr>
          <a:lstStyle/>
          <a:p>
            <a:r>
              <a:rPr kumimoji="1" lang="ru-RU" sz="5400" kern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00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/>
                <a:ea typeface="+mj-ea"/>
                <a:cs typeface="+mj-cs"/>
              </a:rPr>
              <a:t>Блиц – вопросы</a:t>
            </a:r>
            <a:endParaRPr lang="ru-RU" sz="5400" dirty="0">
              <a:ln>
                <a:solidFill>
                  <a:schemeClr val="accent6">
                    <a:lumMod val="50000"/>
                  </a:schemeClr>
                </a:solidFill>
              </a:ln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1556792"/>
            <a:ext cx="8748464" cy="19389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ru-RU" sz="4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1.Могут </a:t>
            </a:r>
            <a:r>
              <a:rPr lang="ru-RU" sz="4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ли при параллельном проектировании отрезков </a:t>
            </a:r>
            <a:r>
              <a:rPr lang="ru-RU" sz="4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получиться </a:t>
            </a:r>
            <a:r>
              <a:rPr lang="ru-RU" sz="4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точки?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1818" y="3495784"/>
            <a:ext cx="8748464" cy="193899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ru-RU" sz="4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2.Может </a:t>
            </a:r>
            <a:r>
              <a:rPr lang="ru-RU" sz="4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ли при параллельном проектировании квадрата  </a:t>
            </a:r>
            <a:r>
              <a:rPr lang="ru-RU" sz="4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получиться  </a:t>
            </a:r>
            <a:r>
              <a:rPr lang="ru-RU" sz="4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трапеция</a:t>
            </a:r>
            <a:r>
              <a:rPr lang="ru-RU" sz="4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606826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ые документы\Мои фоны презентаций\sbornik № 7_fon\6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17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95736" y="600804"/>
            <a:ext cx="5184576" cy="923330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877201"/>
              </a:avLst>
            </a:prstTxWarp>
            <a:spAutoFit/>
          </a:bodyPr>
          <a:lstStyle/>
          <a:p>
            <a:r>
              <a:rPr kumimoji="1" lang="ru-RU" sz="5400" kern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00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/>
                <a:ea typeface="+mj-ea"/>
                <a:cs typeface="+mj-cs"/>
              </a:rPr>
              <a:t>Блиц – вопросы</a:t>
            </a:r>
            <a:endParaRPr lang="ru-RU" sz="5400" dirty="0">
              <a:ln>
                <a:solidFill>
                  <a:schemeClr val="accent6">
                    <a:lumMod val="50000"/>
                  </a:schemeClr>
                </a:solidFill>
              </a:ln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7" y="1772816"/>
            <a:ext cx="8776252" cy="255454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ru-RU" sz="4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4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.Может </a:t>
            </a:r>
            <a:r>
              <a:rPr lang="ru-RU" sz="4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ли при параллельном проектировании </a:t>
            </a:r>
            <a:r>
              <a:rPr lang="ru-RU" sz="4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равнобедренной трапеции получиться прямоугольная трапеция?</a:t>
            </a:r>
            <a:endParaRPr lang="ru-RU" sz="4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5537" y="4327361"/>
            <a:ext cx="8802214" cy="23083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.Может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ли при параллельном проектировании  прямоугольного треугольника 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получиться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остроугольный треугольник? </a:t>
            </a:r>
          </a:p>
        </p:txBody>
      </p:sp>
    </p:spTree>
    <p:extLst>
      <p:ext uri="{BB962C8B-B14F-4D97-AF65-F5344CB8AC3E}">
        <p14:creationId xmlns:p14="http://schemas.microsoft.com/office/powerpoint/2010/main" xmlns="" val="2218397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ые документы\Мои фоны презентаций\sbornik № 7_fon\6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8080" y="0"/>
            <a:ext cx="91717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95736" y="600804"/>
            <a:ext cx="5184576" cy="923330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877201"/>
              </a:avLst>
            </a:prstTxWarp>
            <a:spAutoFit/>
          </a:bodyPr>
          <a:lstStyle/>
          <a:p>
            <a:r>
              <a:rPr kumimoji="1" lang="ru-RU" sz="5400" kern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00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/>
                <a:ea typeface="+mj-ea"/>
                <a:cs typeface="+mj-cs"/>
              </a:rPr>
              <a:t>Блиц – вопросы</a:t>
            </a:r>
            <a:endParaRPr lang="ru-RU" sz="5400" dirty="0">
              <a:ln>
                <a:solidFill>
                  <a:schemeClr val="accent6">
                    <a:lumMod val="50000"/>
                  </a:schemeClr>
                </a:solidFill>
              </a:ln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2932" y="1368931"/>
            <a:ext cx="8730208" cy="181588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4000" b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5.Может </a:t>
            </a:r>
            <a:r>
              <a:rPr lang="ru-RU" sz="40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ли проекцией трапеции </a:t>
            </a:r>
            <a:r>
              <a:rPr lang="ru-RU" sz="4000" b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4000" b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основаниями 4 см и 8 см быть </a:t>
            </a:r>
            <a:endParaRPr lang="ru-RU" sz="4000" b="1" kern="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4000" b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трапеция </a:t>
            </a:r>
            <a:r>
              <a:rPr lang="ru-RU" sz="40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 основаниями 2 см и 6 см?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2932" y="3429000"/>
            <a:ext cx="8730208" cy="317009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6.Изображением какого треугольника является треугольник АВС, если точка В лежит на эллипсе, а АС - диаметр этого эллипса?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4359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ые документы\Мои фоны презентаций\sbornik № 7_fon\6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17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7050" y="1484784"/>
            <a:ext cx="8604448" cy="452431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Кроме параллельного проектирования, многие специалисты- профессионалы пользуются и центральным проектированием, когда проектирующие прямые проходят через одну точку.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Таким проектированием пользуются художники, называя его перспективою. Свойства центрального проектирования отличаются от параллельного проектирования.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87624" y="332656"/>
            <a:ext cx="6624736" cy="936104"/>
          </a:xfrm>
          <a:prstGeom prst="rect">
            <a:avLst/>
          </a:prstGeom>
          <a:noFill/>
        </p:spPr>
        <p:txBody>
          <a:bodyPr wrap="square" rtlCol="0">
            <a:prstTxWarp prst="textCanDown">
              <a:avLst/>
            </a:prstTxWarp>
            <a:spAutoFit/>
          </a:bodyPr>
          <a:lstStyle/>
          <a:p>
            <a:r>
              <a:rPr lang="ru-RU" sz="2800" b="1" dirty="0" smtClean="0">
                <a:ln w="1905"/>
                <a:solidFill>
                  <a:schemeClr val="accent4">
                    <a:lumMod val="75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8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любознательных</a:t>
            </a:r>
            <a:endParaRPr lang="ru-RU" sz="2800" b="1" dirty="0">
              <a:ln w="1905">
                <a:solidFill>
                  <a:schemeClr val="accent6">
                    <a:lumMod val="50000"/>
                  </a:schemeClr>
                </a:solidFill>
              </a:ln>
              <a:solidFill>
                <a:schemeClr val="accent4">
                  <a:lumMod val="75000"/>
                </a:schemeClr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820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ые документы\Мои фоны презентаций\sbornik № 7_fon\6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17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2538" y="592491"/>
            <a:ext cx="8359515" cy="6265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2538" y="0"/>
            <a:ext cx="8457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   Центральное проектирование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408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ые документы\Мои фоны презентаций\sbornik № 7_fon\6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17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9" y="191431"/>
            <a:ext cx="8280920" cy="6405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9" y="111512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Центральное </a:t>
            </a:r>
            <a:r>
              <a:rPr lang="ru-RU" sz="3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проектирование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7199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ые документы\Мои фоны презентаций\sbornik № 7_fon\6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17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859" y="764704"/>
            <a:ext cx="8796930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87624" y="118373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Центральное проектирование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2132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ые документы\Мои фоны презентаций\sbornik № 7_fon\6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17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579605"/>
            <a:ext cx="6192687" cy="56987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75656" y="176739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Центральное проектирование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9465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ые документы\Мои фоны презентаций\sbornik № 7_fon\6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17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5989" y="908720"/>
            <a:ext cx="8093602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262389"/>
            <a:ext cx="7956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Центральное </a:t>
            </a:r>
            <a:r>
              <a:rPr lang="ru-RU" sz="3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проектирование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20481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ые документы\Мои фоны презентаций\sbornik № 7_fon\6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74525"/>
            <a:ext cx="9171789" cy="692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31170"/>
            <a:ext cx="8352928" cy="138499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А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Дюрер признавался: «Выявить законы 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перспективы 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я желал больше, чем получить королевство» 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28998" y="2504829"/>
            <a:ext cx="430222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Альбрехт Дюрер </a:t>
            </a:r>
            <a:endParaRPr lang="ru-RU" sz="28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1471-1528), немецкий живописец, рисовальщик и гравер, один из величайших мастеров западноевропейского искусства.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6165"/>
            <a:ext cx="3761779" cy="528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7655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ые документы\Мои фоны презентаций\sbornik № 7_fon\6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17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3662" y="779996"/>
            <a:ext cx="7224464" cy="6061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87624" y="72110"/>
            <a:ext cx="70105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Мадонна с грушей. А.Дюрер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178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ые документы\Мои фоны презентаций\sbornik № 7_fon\6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17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60648"/>
            <a:ext cx="4889873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294952" y="1772816"/>
            <a:ext cx="2232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Портрет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56176" y="3192422"/>
            <a:ext cx="23823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(А. Дюрер)</a:t>
            </a:r>
          </a:p>
        </p:txBody>
      </p:sp>
    </p:spTree>
    <p:extLst>
      <p:ext uri="{BB962C8B-B14F-4D97-AF65-F5344CB8AC3E}">
        <p14:creationId xmlns:p14="http://schemas.microsoft.com/office/powerpoint/2010/main" xmlns="" val="4238490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ые документы\Мои фоны презентаций\sbornik № 7_fon\6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17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31170"/>
            <a:ext cx="4943475" cy="666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56176" y="1340768"/>
            <a:ext cx="27363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Портрет</a:t>
            </a:r>
          </a:p>
          <a:p>
            <a:pPr lvl="0"/>
            <a:r>
              <a:rPr lang="ru-RU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олодого</a:t>
            </a:r>
          </a:p>
          <a:p>
            <a:pPr lvl="0"/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человека</a:t>
            </a:r>
            <a:endParaRPr lang="ru-RU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56176" y="3717032"/>
            <a:ext cx="2987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(А. Дюрер)</a:t>
            </a:r>
            <a:endParaRPr lang="ru-RU" sz="3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7016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Школьные документы\Мои фоны презентаций\sbornik № 7_fon\6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17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81229" y="213792"/>
            <a:ext cx="4331244" cy="417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3805660" cy="4195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03648" y="5157192"/>
            <a:ext cx="37444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А.Дюрер</a:t>
            </a:r>
          </a:p>
        </p:txBody>
      </p:sp>
    </p:spTree>
    <p:extLst>
      <p:ext uri="{BB962C8B-B14F-4D97-AF65-F5344CB8AC3E}">
        <p14:creationId xmlns:p14="http://schemas.microsoft.com/office/powerpoint/2010/main" xmlns="" val="304516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</TotalTime>
  <Words>471</Words>
  <Application>Microsoft Office PowerPoint</Application>
  <PresentationFormat>Экран (4:3)</PresentationFormat>
  <Paragraphs>68</Paragraphs>
  <Slides>25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7" baseType="lpstr">
      <vt:lpstr>Тема Office</vt:lpstr>
      <vt:lpstr>Формула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Windows User</cp:lastModifiedBy>
  <cp:revision>38</cp:revision>
  <dcterms:created xsi:type="dcterms:W3CDTF">2013-12-22T09:22:57Z</dcterms:created>
  <dcterms:modified xsi:type="dcterms:W3CDTF">2023-11-06T19:35:59Z</dcterms:modified>
</cp:coreProperties>
</file>